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1" r:id="rId2"/>
    <p:sldId id="280" r:id="rId3"/>
    <p:sldId id="257" r:id="rId4"/>
    <p:sldId id="282" r:id="rId5"/>
    <p:sldId id="286" r:id="rId6"/>
    <p:sldId id="283" r:id="rId7"/>
    <p:sldId id="284" r:id="rId8"/>
    <p:sldId id="258" r:id="rId9"/>
    <p:sldId id="259" r:id="rId10"/>
    <p:sldId id="260" r:id="rId11"/>
    <p:sldId id="261" r:id="rId12"/>
    <p:sldId id="285" r:id="rId13"/>
    <p:sldId id="262" r:id="rId14"/>
    <p:sldId id="266" r:id="rId15"/>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20D"/>
    <a:srgbClr val="EEDE12"/>
    <a:srgbClr val="03422A"/>
    <a:srgbClr val="431800"/>
    <a:srgbClr val="076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99" autoAdjust="0"/>
  </p:normalViewPr>
  <p:slideViewPr>
    <p:cSldViewPr snapToGrid="0" snapToObjects="1">
      <p:cViewPr varScale="1">
        <p:scale>
          <a:sx n="73" d="100"/>
          <a:sy n="73" d="100"/>
        </p:scale>
        <p:origin x="173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E4EACC-AB12-5224-1984-EFD301C13AD3}"/>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1086309-F45B-8A24-7D81-EF853D6786F4}"/>
              </a:ext>
            </a:extLst>
          </p:cNvPr>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506E6F80-94FB-44BF-A2F8-D7F044ACA3BB}" type="datetimeFigureOut">
              <a:rPr lang="en-US" altLang="en-US"/>
              <a:pPr>
                <a:defRPr/>
              </a:pPr>
              <a:t>12/15/2023</a:t>
            </a:fld>
            <a:endParaRPr lang="en-US" altLang="en-US"/>
          </a:p>
        </p:txBody>
      </p:sp>
      <p:sp>
        <p:nvSpPr>
          <p:cNvPr id="4" name="Slide Image Placeholder 3">
            <a:extLst>
              <a:ext uri="{FF2B5EF4-FFF2-40B4-BE49-F238E27FC236}">
                <a16:creationId xmlns:a16="http://schemas.microsoft.com/office/drawing/2014/main" id="{58B0F4CA-56CC-B355-C6A5-CC4DE5F77A5D}"/>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A7E055EC-C059-3B5D-43DA-D9E6AA5D04DD}"/>
              </a:ext>
            </a:extLst>
          </p:cNvPr>
          <p:cNvSpPr>
            <a:spLocks noGrp="1"/>
          </p:cNvSpPr>
          <p:nvPr>
            <p:ph type="body" sz="quarter" idx="3"/>
          </p:nvPr>
        </p:nvSpPr>
        <p:spPr>
          <a:xfrm>
            <a:off x="703263" y="4422775"/>
            <a:ext cx="5616575" cy="418782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1199AD-E683-B81F-E96E-6178C6645061}"/>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ED0675C-3806-432C-1A36-E6F0FFEE596E}"/>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8D09A9E9-2F7E-4B31-843B-835B58853E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273D3B5-E193-CEB1-6303-67378E1DEC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1A09FEE-49BF-FE92-6A99-91D375F7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63CFB999-6285-698E-7525-5581D24F4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238" indent="-288925">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1950" indent="-231775">
              <a:defRPr>
                <a:solidFill>
                  <a:schemeClr val="tx1"/>
                </a:solidFill>
                <a:latin typeface="Calibri" panose="020F0502020204030204" pitchFamily="34" charset="0"/>
                <a:ea typeface="MS PGothic" panose="020B0600070205080204" pitchFamily="34" charset="-128"/>
              </a:defRPr>
            </a:lvl4pPr>
            <a:lvl5pPr marL="2098675" indent="-231775">
              <a:defRPr>
                <a:solidFill>
                  <a:schemeClr val="tx1"/>
                </a:solidFill>
                <a:latin typeface="Calibri" panose="020F050202020403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857F254-155E-4833-85F7-3EE9D165E038}"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684FD-F8C9-EE54-8153-45EF17E2838F}"/>
              </a:ext>
            </a:extLst>
          </p:cNvPr>
          <p:cNvSpPr>
            <a:spLocks noGrp="1"/>
          </p:cNvSpPr>
          <p:nvPr>
            <p:ph type="dt" sz="half" idx="10"/>
          </p:nvPr>
        </p:nvSpPr>
        <p:spPr/>
        <p:txBody>
          <a:bodyPr/>
          <a:lstStyle>
            <a:lvl1pPr>
              <a:defRPr/>
            </a:lvl1pPr>
          </a:lstStyle>
          <a:p>
            <a:pPr>
              <a:defRPr/>
            </a:pPr>
            <a:fld id="{FDD02AB3-B7F1-47E8-8E84-D31AD0574C0B}"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B1B10C9C-2426-9C53-CACC-E618EC91C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5D2BEF-F296-AFA1-D334-156C6CC60A3C}"/>
              </a:ext>
            </a:extLst>
          </p:cNvPr>
          <p:cNvSpPr>
            <a:spLocks noGrp="1"/>
          </p:cNvSpPr>
          <p:nvPr>
            <p:ph type="sldNum" sz="quarter" idx="12"/>
          </p:nvPr>
        </p:nvSpPr>
        <p:spPr/>
        <p:txBody>
          <a:bodyPr/>
          <a:lstStyle>
            <a:lvl1pPr>
              <a:defRPr/>
            </a:lvl1pPr>
          </a:lstStyle>
          <a:p>
            <a:pPr>
              <a:defRPr/>
            </a:pPr>
            <a:fld id="{BB843049-5687-42B5-9152-A7CDB4B56BB4}" type="slidenum">
              <a:rPr lang="en-US" altLang="en-US"/>
              <a:pPr>
                <a:defRPr/>
              </a:pPr>
              <a:t>‹#›</a:t>
            </a:fld>
            <a:endParaRPr lang="en-US" altLang="en-US"/>
          </a:p>
        </p:txBody>
      </p:sp>
    </p:spTree>
    <p:extLst>
      <p:ext uri="{BB962C8B-B14F-4D97-AF65-F5344CB8AC3E}">
        <p14:creationId xmlns:p14="http://schemas.microsoft.com/office/powerpoint/2010/main" val="168240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7BED7-3032-0BB1-987E-6AAA68D34098}"/>
              </a:ext>
            </a:extLst>
          </p:cNvPr>
          <p:cNvSpPr>
            <a:spLocks noGrp="1"/>
          </p:cNvSpPr>
          <p:nvPr>
            <p:ph type="dt" sz="half" idx="10"/>
          </p:nvPr>
        </p:nvSpPr>
        <p:spPr/>
        <p:txBody>
          <a:bodyPr/>
          <a:lstStyle>
            <a:lvl1pPr>
              <a:defRPr/>
            </a:lvl1pPr>
          </a:lstStyle>
          <a:p>
            <a:pPr>
              <a:defRPr/>
            </a:pPr>
            <a:fld id="{D0B83B9D-8BBF-4D7C-A8A3-07CAF2EE6DA9}"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F93F291D-97D1-99C8-F919-46204C4DEC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BDF008-B43D-886E-E4C7-489AB6291A4C}"/>
              </a:ext>
            </a:extLst>
          </p:cNvPr>
          <p:cNvSpPr>
            <a:spLocks noGrp="1"/>
          </p:cNvSpPr>
          <p:nvPr>
            <p:ph type="sldNum" sz="quarter" idx="12"/>
          </p:nvPr>
        </p:nvSpPr>
        <p:spPr/>
        <p:txBody>
          <a:bodyPr/>
          <a:lstStyle>
            <a:lvl1pPr>
              <a:defRPr/>
            </a:lvl1pPr>
          </a:lstStyle>
          <a:p>
            <a:pPr>
              <a:defRPr/>
            </a:pPr>
            <a:fld id="{83396E35-4D50-43BE-B734-F45B6CF05599}" type="slidenum">
              <a:rPr lang="en-US" altLang="en-US"/>
              <a:pPr>
                <a:defRPr/>
              </a:pPr>
              <a:t>‹#›</a:t>
            </a:fld>
            <a:endParaRPr lang="en-US" altLang="en-US"/>
          </a:p>
        </p:txBody>
      </p:sp>
    </p:spTree>
    <p:extLst>
      <p:ext uri="{BB962C8B-B14F-4D97-AF65-F5344CB8AC3E}">
        <p14:creationId xmlns:p14="http://schemas.microsoft.com/office/powerpoint/2010/main" val="2899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9BA3-8AD8-18F2-161A-2B00A7C89822}"/>
              </a:ext>
            </a:extLst>
          </p:cNvPr>
          <p:cNvSpPr>
            <a:spLocks noGrp="1"/>
          </p:cNvSpPr>
          <p:nvPr>
            <p:ph type="dt" sz="half" idx="10"/>
          </p:nvPr>
        </p:nvSpPr>
        <p:spPr/>
        <p:txBody>
          <a:bodyPr/>
          <a:lstStyle>
            <a:lvl1pPr>
              <a:defRPr/>
            </a:lvl1pPr>
          </a:lstStyle>
          <a:p>
            <a:pPr>
              <a:defRPr/>
            </a:pPr>
            <a:fld id="{B66EFAF0-435F-4E8A-B5FC-20DEEC0AA192}"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2F3C3091-57AB-70A2-7E3C-AD03ACB22A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838EF2-087B-00E7-F0C3-D6A4B7FED8BD}"/>
              </a:ext>
            </a:extLst>
          </p:cNvPr>
          <p:cNvSpPr>
            <a:spLocks noGrp="1"/>
          </p:cNvSpPr>
          <p:nvPr>
            <p:ph type="sldNum" sz="quarter" idx="12"/>
          </p:nvPr>
        </p:nvSpPr>
        <p:spPr/>
        <p:txBody>
          <a:bodyPr/>
          <a:lstStyle>
            <a:lvl1pPr>
              <a:defRPr/>
            </a:lvl1pPr>
          </a:lstStyle>
          <a:p>
            <a:pPr>
              <a:defRPr/>
            </a:pPr>
            <a:fld id="{D94F77C9-FA97-4C77-8DB6-D5B7802B1719}" type="slidenum">
              <a:rPr lang="en-US" altLang="en-US"/>
              <a:pPr>
                <a:defRPr/>
              </a:pPr>
              <a:t>‹#›</a:t>
            </a:fld>
            <a:endParaRPr lang="en-US" altLang="en-US"/>
          </a:p>
        </p:txBody>
      </p:sp>
    </p:spTree>
    <p:extLst>
      <p:ext uri="{BB962C8B-B14F-4D97-AF65-F5344CB8AC3E}">
        <p14:creationId xmlns:p14="http://schemas.microsoft.com/office/powerpoint/2010/main" val="36755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F73B4-88E0-6F48-CCBE-7EBB8312AD68}"/>
              </a:ext>
            </a:extLst>
          </p:cNvPr>
          <p:cNvSpPr>
            <a:spLocks noGrp="1"/>
          </p:cNvSpPr>
          <p:nvPr>
            <p:ph type="dt" sz="half" idx="10"/>
          </p:nvPr>
        </p:nvSpPr>
        <p:spPr/>
        <p:txBody>
          <a:bodyPr/>
          <a:lstStyle>
            <a:lvl1pPr>
              <a:defRPr/>
            </a:lvl1pPr>
          </a:lstStyle>
          <a:p>
            <a:pPr>
              <a:defRPr/>
            </a:pPr>
            <a:fld id="{704B069E-BF0A-4512-9701-3B925F6661D9}"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4661FCB4-103A-1A08-DB51-6EB3D3DC88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E4D2B0-0D8B-1BF2-16C8-71CBEE7AAB9C}"/>
              </a:ext>
            </a:extLst>
          </p:cNvPr>
          <p:cNvSpPr>
            <a:spLocks noGrp="1"/>
          </p:cNvSpPr>
          <p:nvPr>
            <p:ph type="sldNum" sz="quarter" idx="12"/>
          </p:nvPr>
        </p:nvSpPr>
        <p:spPr/>
        <p:txBody>
          <a:bodyPr/>
          <a:lstStyle>
            <a:lvl1pPr>
              <a:defRPr/>
            </a:lvl1pPr>
          </a:lstStyle>
          <a:p>
            <a:pPr>
              <a:defRPr/>
            </a:pPr>
            <a:fld id="{57A3416B-80E2-417D-8972-6535021363BB}" type="slidenum">
              <a:rPr lang="en-US" altLang="en-US"/>
              <a:pPr>
                <a:defRPr/>
              </a:pPr>
              <a:t>‹#›</a:t>
            </a:fld>
            <a:endParaRPr lang="en-US" altLang="en-US"/>
          </a:p>
        </p:txBody>
      </p:sp>
    </p:spTree>
    <p:extLst>
      <p:ext uri="{BB962C8B-B14F-4D97-AF65-F5344CB8AC3E}">
        <p14:creationId xmlns:p14="http://schemas.microsoft.com/office/powerpoint/2010/main" val="224831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7F0FF-F711-876D-1734-DC3B41EF1015}"/>
              </a:ext>
            </a:extLst>
          </p:cNvPr>
          <p:cNvSpPr>
            <a:spLocks noGrp="1"/>
          </p:cNvSpPr>
          <p:nvPr>
            <p:ph type="dt" sz="half" idx="10"/>
          </p:nvPr>
        </p:nvSpPr>
        <p:spPr/>
        <p:txBody>
          <a:bodyPr/>
          <a:lstStyle>
            <a:lvl1pPr>
              <a:defRPr/>
            </a:lvl1pPr>
          </a:lstStyle>
          <a:p>
            <a:pPr>
              <a:defRPr/>
            </a:pPr>
            <a:fld id="{0943216D-7C0C-4791-B526-D8B8EEB55D47}"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D5E6DD1A-6D04-748D-AECE-25759C6A03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6BA9B7-703B-76D3-4254-C119E5118453}"/>
              </a:ext>
            </a:extLst>
          </p:cNvPr>
          <p:cNvSpPr>
            <a:spLocks noGrp="1"/>
          </p:cNvSpPr>
          <p:nvPr>
            <p:ph type="sldNum" sz="quarter" idx="12"/>
          </p:nvPr>
        </p:nvSpPr>
        <p:spPr/>
        <p:txBody>
          <a:bodyPr/>
          <a:lstStyle>
            <a:lvl1pPr>
              <a:defRPr/>
            </a:lvl1pPr>
          </a:lstStyle>
          <a:p>
            <a:pPr>
              <a:defRPr/>
            </a:pPr>
            <a:fld id="{824C5EC7-4BB6-4405-8B59-C241317825BA}" type="slidenum">
              <a:rPr lang="en-US" altLang="en-US"/>
              <a:pPr>
                <a:defRPr/>
              </a:pPr>
              <a:t>‹#›</a:t>
            </a:fld>
            <a:endParaRPr lang="en-US" altLang="en-US"/>
          </a:p>
        </p:txBody>
      </p:sp>
    </p:spTree>
    <p:extLst>
      <p:ext uri="{BB962C8B-B14F-4D97-AF65-F5344CB8AC3E}">
        <p14:creationId xmlns:p14="http://schemas.microsoft.com/office/powerpoint/2010/main" val="296629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B0DD4D2-F446-1468-A7D1-C65859EBA7F2}"/>
              </a:ext>
            </a:extLst>
          </p:cNvPr>
          <p:cNvSpPr>
            <a:spLocks noGrp="1"/>
          </p:cNvSpPr>
          <p:nvPr>
            <p:ph type="dt" sz="half" idx="10"/>
          </p:nvPr>
        </p:nvSpPr>
        <p:spPr/>
        <p:txBody>
          <a:bodyPr/>
          <a:lstStyle>
            <a:lvl1pPr>
              <a:defRPr/>
            </a:lvl1pPr>
          </a:lstStyle>
          <a:p>
            <a:pPr>
              <a:defRPr/>
            </a:pPr>
            <a:fld id="{1FDD5750-F473-42D1-80D8-854698E53C78}" type="datetimeFigureOut">
              <a:rPr lang="en-US" altLang="en-US"/>
              <a:pPr>
                <a:defRPr/>
              </a:pPr>
              <a:t>12/15/2023</a:t>
            </a:fld>
            <a:endParaRPr lang="en-US" altLang="en-US"/>
          </a:p>
        </p:txBody>
      </p:sp>
      <p:sp>
        <p:nvSpPr>
          <p:cNvPr id="6" name="Footer Placeholder 4">
            <a:extLst>
              <a:ext uri="{FF2B5EF4-FFF2-40B4-BE49-F238E27FC236}">
                <a16:creationId xmlns:a16="http://schemas.microsoft.com/office/drawing/2014/main" id="{F1F237BA-7824-5D3F-534D-F9F1B75330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08C197-4DF1-9C9F-D0D4-6A42596E4F55}"/>
              </a:ext>
            </a:extLst>
          </p:cNvPr>
          <p:cNvSpPr>
            <a:spLocks noGrp="1"/>
          </p:cNvSpPr>
          <p:nvPr>
            <p:ph type="sldNum" sz="quarter" idx="12"/>
          </p:nvPr>
        </p:nvSpPr>
        <p:spPr/>
        <p:txBody>
          <a:bodyPr/>
          <a:lstStyle>
            <a:lvl1pPr>
              <a:defRPr/>
            </a:lvl1pPr>
          </a:lstStyle>
          <a:p>
            <a:pPr>
              <a:defRPr/>
            </a:pPr>
            <a:fld id="{61E14E2C-886D-4B61-9211-78124E6DE075}" type="slidenum">
              <a:rPr lang="en-US" altLang="en-US"/>
              <a:pPr>
                <a:defRPr/>
              </a:pPr>
              <a:t>‹#›</a:t>
            </a:fld>
            <a:endParaRPr lang="en-US" altLang="en-US"/>
          </a:p>
        </p:txBody>
      </p:sp>
    </p:spTree>
    <p:extLst>
      <p:ext uri="{BB962C8B-B14F-4D97-AF65-F5344CB8AC3E}">
        <p14:creationId xmlns:p14="http://schemas.microsoft.com/office/powerpoint/2010/main" val="370399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7C5B32-1BBA-7E60-2B84-4AEA1A984210}"/>
              </a:ext>
            </a:extLst>
          </p:cNvPr>
          <p:cNvSpPr>
            <a:spLocks noGrp="1"/>
          </p:cNvSpPr>
          <p:nvPr>
            <p:ph type="dt" sz="half" idx="10"/>
          </p:nvPr>
        </p:nvSpPr>
        <p:spPr/>
        <p:txBody>
          <a:bodyPr/>
          <a:lstStyle>
            <a:lvl1pPr>
              <a:defRPr/>
            </a:lvl1pPr>
          </a:lstStyle>
          <a:p>
            <a:pPr>
              <a:defRPr/>
            </a:pPr>
            <a:fld id="{47B56456-9487-4172-9D6E-C3065E460A2E}" type="datetimeFigureOut">
              <a:rPr lang="en-US" altLang="en-US"/>
              <a:pPr>
                <a:defRPr/>
              </a:pPr>
              <a:t>12/15/2023</a:t>
            </a:fld>
            <a:endParaRPr lang="en-US" altLang="en-US"/>
          </a:p>
        </p:txBody>
      </p:sp>
      <p:sp>
        <p:nvSpPr>
          <p:cNvPr id="8" name="Footer Placeholder 4">
            <a:extLst>
              <a:ext uri="{FF2B5EF4-FFF2-40B4-BE49-F238E27FC236}">
                <a16:creationId xmlns:a16="http://schemas.microsoft.com/office/drawing/2014/main" id="{580034B0-E2B3-AAD9-5766-9FEC2BD2920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C387F95-B84E-3378-4B35-A2E3BF93921E}"/>
              </a:ext>
            </a:extLst>
          </p:cNvPr>
          <p:cNvSpPr>
            <a:spLocks noGrp="1"/>
          </p:cNvSpPr>
          <p:nvPr>
            <p:ph type="sldNum" sz="quarter" idx="12"/>
          </p:nvPr>
        </p:nvSpPr>
        <p:spPr/>
        <p:txBody>
          <a:bodyPr/>
          <a:lstStyle>
            <a:lvl1pPr>
              <a:defRPr/>
            </a:lvl1pPr>
          </a:lstStyle>
          <a:p>
            <a:pPr>
              <a:defRPr/>
            </a:pPr>
            <a:fld id="{7AAB635C-B30D-4696-8AE7-95AF585EA7DD}" type="slidenum">
              <a:rPr lang="en-US" altLang="en-US"/>
              <a:pPr>
                <a:defRPr/>
              </a:pPr>
              <a:t>‹#›</a:t>
            </a:fld>
            <a:endParaRPr lang="en-US" altLang="en-US"/>
          </a:p>
        </p:txBody>
      </p:sp>
    </p:spTree>
    <p:extLst>
      <p:ext uri="{BB962C8B-B14F-4D97-AF65-F5344CB8AC3E}">
        <p14:creationId xmlns:p14="http://schemas.microsoft.com/office/powerpoint/2010/main" val="363657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14B606-9BBD-75AC-9BAF-A06072E5B52F}"/>
              </a:ext>
            </a:extLst>
          </p:cNvPr>
          <p:cNvSpPr>
            <a:spLocks noGrp="1"/>
          </p:cNvSpPr>
          <p:nvPr>
            <p:ph type="dt" sz="half" idx="10"/>
          </p:nvPr>
        </p:nvSpPr>
        <p:spPr/>
        <p:txBody>
          <a:bodyPr/>
          <a:lstStyle>
            <a:lvl1pPr>
              <a:defRPr/>
            </a:lvl1pPr>
          </a:lstStyle>
          <a:p>
            <a:pPr>
              <a:defRPr/>
            </a:pPr>
            <a:fld id="{704B566C-C4AC-4AC2-A4DB-6FB8753D1098}" type="datetimeFigureOut">
              <a:rPr lang="en-US" altLang="en-US"/>
              <a:pPr>
                <a:defRPr/>
              </a:pPr>
              <a:t>12/15/2023</a:t>
            </a:fld>
            <a:endParaRPr lang="en-US" altLang="en-US"/>
          </a:p>
        </p:txBody>
      </p:sp>
      <p:sp>
        <p:nvSpPr>
          <p:cNvPr id="4" name="Footer Placeholder 4">
            <a:extLst>
              <a:ext uri="{FF2B5EF4-FFF2-40B4-BE49-F238E27FC236}">
                <a16:creationId xmlns:a16="http://schemas.microsoft.com/office/drawing/2014/main" id="{470CAAA0-C5C7-4E25-2D37-B804EDB3CC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B346D3-3684-826E-E2DC-FD22127B106A}"/>
              </a:ext>
            </a:extLst>
          </p:cNvPr>
          <p:cNvSpPr>
            <a:spLocks noGrp="1"/>
          </p:cNvSpPr>
          <p:nvPr>
            <p:ph type="sldNum" sz="quarter" idx="12"/>
          </p:nvPr>
        </p:nvSpPr>
        <p:spPr/>
        <p:txBody>
          <a:bodyPr/>
          <a:lstStyle>
            <a:lvl1pPr>
              <a:defRPr/>
            </a:lvl1pPr>
          </a:lstStyle>
          <a:p>
            <a:pPr>
              <a:defRPr/>
            </a:pPr>
            <a:fld id="{E41C67C9-623C-49A0-8FF2-DEF6737A6F64}" type="slidenum">
              <a:rPr lang="en-US" altLang="en-US"/>
              <a:pPr>
                <a:defRPr/>
              </a:pPr>
              <a:t>‹#›</a:t>
            </a:fld>
            <a:endParaRPr lang="en-US" altLang="en-US"/>
          </a:p>
        </p:txBody>
      </p:sp>
    </p:spTree>
    <p:extLst>
      <p:ext uri="{BB962C8B-B14F-4D97-AF65-F5344CB8AC3E}">
        <p14:creationId xmlns:p14="http://schemas.microsoft.com/office/powerpoint/2010/main" val="305294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D09A1A-7182-6CF4-B3C6-10FB5455E462}"/>
              </a:ext>
            </a:extLst>
          </p:cNvPr>
          <p:cNvSpPr>
            <a:spLocks noGrp="1"/>
          </p:cNvSpPr>
          <p:nvPr>
            <p:ph type="dt" sz="half" idx="10"/>
          </p:nvPr>
        </p:nvSpPr>
        <p:spPr/>
        <p:txBody>
          <a:bodyPr/>
          <a:lstStyle>
            <a:lvl1pPr>
              <a:defRPr/>
            </a:lvl1pPr>
          </a:lstStyle>
          <a:p>
            <a:pPr>
              <a:defRPr/>
            </a:pPr>
            <a:fld id="{4B536CEA-C039-4588-B558-EAE2001404AC}" type="datetimeFigureOut">
              <a:rPr lang="en-US" altLang="en-US"/>
              <a:pPr>
                <a:defRPr/>
              </a:pPr>
              <a:t>12/15/2023</a:t>
            </a:fld>
            <a:endParaRPr lang="en-US" altLang="en-US"/>
          </a:p>
        </p:txBody>
      </p:sp>
      <p:sp>
        <p:nvSpPr>
          <p:cNvPr id="3" name="Footer Placeholder 4">
            <a:extLst>
              <a:ext uri="{FF2B5EF4-FFF2-40B4-BE49-F238E27FC236}">
                <a16:creationId xmlns:a16="http://schemas.microsoft.com/office/drawing/2014/main" id="{FF56EB1B-C2EC-617C-0327-1FDBCD366A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C6B8E18-78FD-2DA3-7FA2-4B2FD9EA5E5F}"/>
              </a:ext>
            </a:extLst>
          </p:cNvPr>
          <p:cNvSpPr>
            <a:spLocks noGrp="1"/>
          </p:cNvSpPr>
          <p:nvPr>
            <p:ph type="sldNum" sz="quarter" idx="12"/>
          </p:nvPr>
        </p:nvSpPr>
        <p:spPr/>
        <p:txBody>
          <a:bodyPr/>
          <a:lstStyle>
            <a:lvl1pPr>
              <a:defRPr/>
            </a:lvl1pPr>
          </a:lstStyle>
          <a:p>
            <a:pPr>
              <a:defRPr/>
            </a:pPr>
            <a:fld id="{6C85A208-B476-4A0B-9BD4-2DD35E85EB2A}" type="slidenum">
              <a:rPr lang="en-US" altLang="en-US"/>
              <a:pPr>
                <a:defRPr/>
              </a:pPr>
              <a:t>‹#›</a:t>
            </a:fld>
            <a:endParaRPr lang="en-US" altLang="en-US"/>
          </a:p>
        </p:txBody>
      </p:sp>
    </p:spTree>
    <p:extLst>
      <p:ext uri="{BB962C8B-B14F-4D97-AF65-F5344CB8AC3E}">
        <p14:creationId xmlns:p14="http://schemas.microsoft.com/office/powerpoint/2010/main" val="137935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0A786E-1C33-BED0-A82C-188E31258466}"/>
              </a:ext>
            </a:extLst>
          </p:cNvPr>
          <p:cNvSpPr>
            <a:spLocks noGrp="1"/>
          </p:cNvSpPr>
          <p:nvPr>
            <p:ph type="dt" sz="half" idx="10"/>
          </p:nvPr>
        </p:nvSpPr>
        <p:spPr/>
        <p:txBody>
          <a:bodyPr/>
          <a:lstStyle>
            <a:lvl1pPr>
              <a:defRPr/>
            </a:lvl1pPr>
          </a:lstStyle>
          <a:p>
            <a:pPr>
              <a:defRPr/>
            </a:pPr>
            <a:fld id="{21B965A5-9836-4186-AFE5-27AE50494D9A}" type="datetimeFigureOut">
              <a:rPr lang="en-US" altLang="en-US"/>
              <a:pPr>
                <a:defRPr/>
              </a:pPr>
              <a:t>12/15/2023</a:t>
            </a:fld>
            <a:endParaRPr lang="en-US" altLang="en-US"/>
          </a:p>
        </p:txBody>
      </p:sp>
      <p:sp>
        <p:nvSpPr>
          <p:cNvPr id="6" name="Footer Placeholder 4">
            <a:extLst>
              <a:ext uri="{FF2B5EF4-FFF2-40B4-BE49-F238E27FC236}">
                <a16:creationId xmlns:a16="http://schemas.microsoft.com/office/drawing/2014/main" id="{B998F24D-5C64-50CF-3AE1-F55EEEDD64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8272A7-4A37-F0E0-368F-C3D3A23C98B2}"/>
              </a:ext>
            </a:extLst>
          </p:cNvPr>
          <p:cNvSpPr>
            <a:spLocks noGrp="1"/>
          </p:cNvSpPr>
          <p:nvPr>
            <p:ph type="sldNum" sz="quarter" idx="12"/>
          </p:nvPr>
        </p:nvSpPr>
        <p:spPr/>
        <p:txBody>
          <a:bodyPr/>
          <a:lstStyle>
            <a:lvl1pPr>
              <a:defRPr/>
            </a:lvl1pPr>
          </a:lstStyle>
          <a:p>
            <a:pPr>
              <a:defRPr/>
            </a:pPr>
            <a:fld id="{6E55F57A-E298-4E5B-9453-F98F24A3F8A6}" type="slidenum">
              <a:rPr lang="en-US" altLang="en-US"/>
              <a:pPr>
                <a:defRPr/>
              </a:pPr>
              <a:t>‹#›</a:t>
            </a:fld>
            <a:endParaRPr lang="en-US" altLang="en-US"/>
          </a:p>
        </p:txBody>
      </p:sp>
    </p:spTree>
    <p:extLst>
      <p:ext uri="{BB962C8B-B14F-4D97-AF65-F5344CB8AC3E}">
        <p14:creationId xmlns:p14="http://schemas.microsoft.com/office/powerpoint/2010/main" val="103282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487FF9-38D9-1728-4000-935F756DAF4F}"/>
              </a:ext>
            </a:extLst>
          </p:cNvPr>
          <p:cNvSpPr>
            <a:spLocks noGrp="1"/>
          </p:cNvSpPr>
          <p:nvPr>
            <p:ph type="dt" sz="half" idx="10"/>
          </p:nvPr>
        </p:nvSpPr>
        <p:spPr/>
        <p:txBody>
          <a:bodyPr/>
          <a:lstStyle>
            <a:lvl1pPr>
              <a:defRPr/>
            </a:lvl1pPr>
          </a:lstStyle>
          <a:p>
            <a:pPr>
              <a:defRPr/>
            </a:pPr>
            <a:fld id="{1BDE88C5-CB36-4CBB-8B1D-AF228CA08AEC}" type="datetimeFigureOut">
              <a:rPr lang="en-US" altLang="en-US"/>
              <a:pPr>
                <a:defRPr/>
              </a:pPr>
              <a:t>12/15/2023</a:t>
            </a:fld>
            <a:endParaRPr lang="en-US" altLang="en-US"/>
          </a:p>
        </p:txBody>
      </p:sp>
      <p:sp>
        <p:nvSpPr>
          <p:cNvPr id="6" name="Footer Placeholder 4">
            <a:extLst>
              <a:ext uri="{FF2B5EF4-FFF2-40B4-BE49-F238E27FC236}">
                <a16:creationId xmlns:a16="http://schemas.microsoft.com/office/drawing/2014/main" id="{1592701B-7D8D-5314-65B2-7E0924417C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654D1F-378E-E366-A53B-BBD327FC894C}"/>
              </a:ext>
            </a:extLst>
          </p:cNvPr>
          <p:cNvSpPr>
            <a:spLocks noGrp="1"/>
          </p:cNvSpPr>
          <p:nvPr>
            <p:ph type="sldNum" sz="quarter" idx="12"/>
          </p:nvPr>
        </p:nvSpPr>
        <p:spPr/>
        <p:txBody>
          <a:bodyPr/>
          <a:lstStyle>
            <a:lvl1pPr>
              <a:defRPr/>
            </a:lvl1pPr>
          </a:lstStyle>
          <a:p>
            <a:pPr>
              <a:defRPr/>
            </a:pPr>
            <a:fld id="{85120E45-2343-48EF-8619-5E48C757E701}" type="slidenum">
              <a:rPr lang="en-US" altLang="en-US"/>
              <a:pPr>
                <a:defRPr/>
              </a:pPr>
              <a:t>‹#›</a:t>
            </a:fld>
            <a:endParaRPr lang="en-US" altLang="en-US"/>
          </a:p>
        </p:txBody>
      </p:sp>
    </p:spTree>
    <p:extLst>
      <p:ext uri="{BB962C8B-B14F-4D97-AF65-F5344CB8AC3E}">
        <p14:creationId xmlns:p14="http://schemas.microsoft.com/office/powerpoint/2010/main" val="28472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BD1C13-5040-D673-BC10-072C314BB8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5E49F5-F80C-391A-A14C-F2B7F6DBA53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9E27D4-FEE9-9C14-7052-84E16489AAE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1FA6660-96C4-40D1-8B90-6D56D9BF79C3}" type="datetimeFigureOut">
              <a:rPr lang="en-US" altLang="en-US"/>
              <a:pPr>
                <a:defRPr/>
              </a:pPr>
              <a:t>12/15/2023</a:t>
            </a:fld>
            <a:endParaRPr lang="en-US" altLang="en-US"/>
          </a:p>
        </p:txBody>
      </p:sp>
      <p:sp>
        <p:nvSpPr>
          <p:cNvPr id="5" name="Footer Placeholder 4">
            <a:extLst>
              <a:ext uri="{FF2B5EF4-FFF2-40B4-BE49-F238E27FC236}">
                <a16:creationId xmlns:a16="http://schemas.microsoft.com/office/drawing/2014/main" id="{B45C0A2F-18DE-7B85-7397-A2A2493596F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B0D7C5D-6C28-6509-C90D-C9005F707B0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8E5D7B-D3B3-4629-AD43-609FE93B35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C20D"/>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F7554AF-F5C2-78FA-76FB-0EBBF3854D05}"/>
              </a:ext>
            </a:extLst>
          </p:cNvPr>
          <p:cNvPicPr>
            <a:picLocks noChangeAspect="1"/>
          </p:cNvPicPr>
          <p:nvPr/>
        </p:nvPicPr>
        <p:blipFill>
          <a:blip r:embed="rId2">
            <a:extLst>
              <a:ext uri="{28A0092B-C50C-407E-A947-70E740481C1C}">
                <a14:useLocalDpi xmlns:a14="http://schemas.microsoft.com/office/drawing/2010/main" val="0"/>
              </a:ext>
            </a:extLst>
          </a:blip>
          <a:srcRect b="9349"/>
          <a:stretch>
            <a:fillRect/>
          </a:stretch>
        </p:blipFill>
        <p:spPr bwMode="auto">
          <a:xfrm>
            <a:off x="6646863" y="3876675"/>
            <a:ext cx="25273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a:extLst>
              <a:ext uri="{FF2B5EF4-FFF2-40B4-BE49-F238E27FC236}">
                <a16:creationId xmlns:a16="http://schemas.microsoft.com/office/drawing/2014/main" id="{6AE98CD9-765D-C2EA-E486-5D094C54778B}"/>
              </a:ext>
            </a:extLst>
          </p:cNvPr>
          <p:cNvPicPr>
            <a:picLocks noChangeAspect="1"/>
          </p:cNvPicPr>
          <p:nvPr/>
        </p:nvPicPr>
        <p:blipFill>
          <a:blip r:embed="rId3">
            <a:extLst>
              <a:ext uri="{28A0092B-C50C-407E-A947-70E740481C1C}">
                <a14:useLocalDpi xmlns:a14="http://schemas.microsoft.com/office/drawing/2010/main" val="0"/>
              </a:ext>
            </a:extLst>
          </a:blip>
          <a:srcRect l="16931"/>
          <a:stretch>
            <a:fillRect/>
          </a:stretch>
        </p:blipFill>
        <p:spPr bwMode="auto">
          <a:xfrm>
            <a:off x="5397500" y="-11113"/>
            <a:ext cx="20701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4CD1E17F-87B3-C939-FA99-5B406C79FB04}"/>
              </a:ext>
            </a:extLst>
          </p:cNvPr>
          <p:cNvPicPr>
            <a:picLocks noChangeAspect="1"/>
          </p:cNvPicPr>
          <p:nvPr/>
        </p:nvPicPr>
        <p:blipFill>
          <a:blip r:embed="rId4">
            <a:extLst>
              <a:ext uri="{28A0092B-C50C-407E-A947-70E740481C1C}">
                <a14:useLocalDpi xmlns:a14="http://schemas.microsoft.com/office/drawing/2010/main" val="0"/>
              </a:ext>
            </a:extLst>
          </a:blip>
          <a:srcRect l="1678" t="13602" r="-2"/>
          <a:stretch>
            <a:fillRect/>
          </a:stretch>
        </p:blipFill>
        <p:spPr bwMode="auto">
          <a:xfrm>
            <a:off x="4546600" y="3025775"/>
            <a:ext cx="25273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4349131C-3B7D-6CB0-F08F-B14F0C63D3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25050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1D6C6547-71C2-D26D-5349-70E08CD11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5075" y="0"/>
            <a:ext cx="29162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497D17D-9359-91DE-6D4B-E77654FC58BB}"/>
              </a:ext>
            </a:extLst>
          </p:cNvPr>
          <p:cNvSpPr/>
          <p:nvPr/>
        </p:nvSpPr>
        <p:spPr>
          <a:xfrm>
            <a:off x="7083425" y="3949281"/>
            <a:ext cx="2234258" cy="584775"/>
          </a:xfrm>
          <a:prstGeom prst="rect">
            <a:avLst/>
          </a:prstGeom>
          <a:noFill/>
        </p:spPr>
        <p:txBody>
          <a:bodyPr>
            <a:spAutoFit/>
          </a:bodyPr>
          <a:lstStyle/>
          <a:p>
            <a:pPr algn="ctr">
              <a:defRPr/>
            </a:pPr>
            <a:r>
              <a:rPr lang="en-US" sz="3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Britannic Bold" panose="020B0903060703020204" pitchFamily="34" charset="0"/>
              </a:rPr>
              <a:t>Youth</a:t>
            </a:r>
          </a:p>
        </p:txBody>
      </p:sp>
      <p:sp>
        <p:nvSpPr>
          <p:cNvPr id="16" name="Rectangle 15">
            <a:extLst>
              <a:ext uri="{FF2B5EF4-FFF2-40B4-BE49-F238E27FC236}">
                <a16:creationId xmlns:a16="http://schemas.microsoft.com/office/drawing/2014/main" id="{EEB45403-168A-8C94-07A9-7B3F5D7E835D}"/>
              </a:ext>
            </a:extLst>
          </p:cNvPr>
          <p:cNvSpPr/>
          <p:nvPr/>
        </p:nvSpPr>
        <p:spPr>
          <a:xfrm>
            <a:off x="7032611" y="4319898"/>
            <a:ext cx="2234258" cy="584775"/>
          </a:xfrm>
          <a:prstGeom prst="rect">
            <a:avLst/>
          </a:prstGeom>
          <a:noFill/>
        </p:spPr>
        <p:txBody>
          <a:bodyPr>
            <a:spAutoFit/>
          </a:bodyPr>
          <a:lstStyle/>
          <a:p>
            <a:pPr algn="ctr">
              <a:defRPr/>
            </a:pPr>
            <a:r>
              <a:rPr lang="en-US" sz="3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Britannic Bold" panose="020B0903060703020204" pitchFamily="34" charset="0"/>
              </a:rPr>
              <a:t>Recreation</a:t>
            </a:r>
          </a:p>
        </p:txBody>
      </p:sp>
      <p:pic>
        <p:nvPicPr>
          <p:cNvPr id="3081" name="Picture 5">
            <a:extLst>
              <a:ext uri="{FF2B5EF4-FFF2-40B4-BE49-F238E27FC236}">
                <a16:creationId xmlns:a16="http://schemas.microsoft.com/office/drawing/2014/main" id="{321920D9-045F-F7E3-61E6-98E26BCB1F5F}"/>
              </a:ext>
            </a:extLst>
          </p:cNvPr>
          <p:cNvPicPr>
            <a:picLocks noChangeAspect="1"/>
          </p:cNvPicPr>
          <p:nvPr/>
        </p:nvPicPr>
        <p:blipFill>
          <a:blip r:embed="rId7">
            <a:extLst>
              <a:ext uri="{28A0092B-C50C-407E-A947-70E740481C1C}">
                <a14:useLocalDpi xmlns:a14="http://schemas.microsoft.com/office/drawing/2010/main" val="0"/>
              </a:ext>
            </a:extLst>
          </a:blip>
          <a:srcRect t="16696" b="28363"/>
          <a:stretch>
            <a:fillRect/>
          </a:stretch>
        </p:blipFill>
        <p:spPr bwMode="auto">
          <a:xfrm>
            <a:off x="0" y="4989513"/>
            <a:ext cx="45799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
            <a:extLst>
              <a:ext uri="{FF2B5EF4-FFF2-40B4-BE49-F238E27FC236}">
                <a16:creationId xmlns:a16="http://schemas.microsoft.com/office/drawing/2014/main" id="{39477FB1-F42A-C3FB-A0BE-0F78DA91D8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63" y="1819275"/>
            <a:ext cx="457676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a:extLst>
              <a:ext uri="{FF2B5EF4-FFF2-40B4-BE49-F238E27FC236}">
                <a16:creationId xmlns:a16="http://schemas.microsoft.com/office/drawing/2014/main" id="{5BB61D66-0715-8965-7CA5-BD0ED0DDA442}"/>
              </a:ext>
            </a:extLst>
          </p:cNvPr>
          <p:cNvPicPr>
            <a:picLocks noChangeAspect="1"/>
          </p:cNvPicPr>
          <p:nvPr/>
        </p:nvPicPr>
        <p:blipFill>
          <a:blip r:embed="rId9">
            <a:extLst>
              <a:ext uri="{28A0092B-C50C-407E-A947-70E740481C1C}">
                <a14:useLocalDpi xmlns:a14="http://schemas.microsoft.com/office/drawing/2010/main" val="0"/>
              </a:ext>
            </a:extLst>
          </a:blip>
          <a:srcRect b="13997"/>
          <a:stretch>
            <a:fillRect/>
          </a:stretch>
        </p:blipFill>
        <p:spPr bwMode="auto">
          <a:xfrm>
            <a:off x="4579938" y="4989513"/>
            <a:ext cx="2503487"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a:extLst>
              <a:ext uri="{FF2B5EF4-FFF2-40B4-BE49-F238E27FC236}">
                <a16:creationId xmlns:a16="http://schemas.microsoft.com/office/drawing/2014/main" id="{E2FEC9D7-EB8B-E827-37BA-EFC6F3B11FC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73900" y="-23813"/>
            <a:ext cx="20701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124D69B-2FEC-2842-AD95-CF278832759E}"/>
              </a:ext>
            </a:extLst>
          </p:cNvPr>
          <p:cNvSpPr/>
          <p:nvPr/>
        </p:nvSpPr>
        <p:spPr>
          <a:xfrm>
            <a:off x="0" y="1665288"/>
            <a:ext cx="7221538" cy="1370012"/>
          </a:xfrm>
          <a:prstGeom prst="rect">
            <a:avLst/>
          </a:prstGeom>
          <a:solidFill>
            <a:srgbClr val="F3C20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86" name="Title 2">
            <a:extLst>
              <a:ext uri="{FF2B5EF4-FFF2-40B4-BE49-F238E27FC236}">
                <a16:creationId xmlns:a16="http://schemas.microsoft.com/office/drawing/2014/main" id="{A1642051-3250-1E48-F75B-F7DD5505A055}"/>
              </a:ext>
            </a:extLst>
          </p:cNvPr>
          <p:cNvSpPr>
            <a:spLocks noGrp="1"/>
          </p:cNvSpPr>
          <p:nvPr>
            <p:ph type="ctrTitle"/>
          </p:nvPr>
        </p:nvSpPr>
        <p:spPr>
          <a:xfrm>
            <a:off x="-387350" y="1565275"/>
            <a:ext cx="7772400" cy="1470025"/>
          </a:xfrm>
        </p:spPr>
        <p:txBody>
          <a:bodyPr/>
          <a:lstStyle/>
          <a:p>
            <a:r>
              <a:rPr lang="en-US" altLang="en-US" sz="6000" b="1" dirty="0">
                <a:latin typeface="Brush Script MT" panose="03060802040406070304" pitchFamily="66" charset="0"/>
              </a:rPr>
              <a:t>Six Mile, </a:t>
            </a:r>
            <a:r>
              <a:rPr lang="en-US" altLang="en-US" sz="5400" b="1" dirty="0">
                <a:latin typeface="Brush Script MT" panose="03060802040406070304" pitchFamily="66" charset="0"/>
              </a:rPr>
              <a:t>S.C</a:t>
            </a:r>
            <a:r>
              <a:rPr lang="en-US" altLang="en-US" sz="6000" b="1" dirty="0">
                <a:latin typeface="Brush Script MT" panose="03060802040406070304" pitchFamily="66" charset="0"/>
              </a:rPr>
              <a:t>. History</a:t>
            </a:r>
            <a:endParaRPr lang="en-US" altLang="en-US"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25D033C-49D3-D772-E780-B9E28EC33864}"/>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2291" name="Subtitle 2">
            <a:extLst>
              <a:ext uri="{FF2B5EF4-FFF2-40B4-BE49-F238E27FC236}">
                <a16:creationId xmlns:a16="http://schemas.microsoft.com/office/drawing/2014/main" id="{2F983C63-55CF-D439-7F17-1457B85F6D38}"/>
              </a:ext>
            </a:extLst>
          </p:cNvPr>
          <p:cNvSpPr>
            <a:spLocks noGrp="1"/>
          </p:cNvSpPr>
          <p:nvPr>
            <p:ph type="subTitle" idx="1"/>
          </p:nvPr>
        </p:nvSpPr>
        <p:spPr>
          <a:xfrm>
            <a:off x="817563" y="1790700"/>
            <a:ext cx="7477125" cy="3365500"/>
          </a:xfrm>
        </p:spPr>
        <p:txBody>
          <a:bodyPr/>
          <a:lstStyle/>
          <a:p>
            <a:pPr algn="l" eaLnBrk="1" hangingPunct="1">
              <a:lnSpc>
                <a:spcPct val="90000"/>
              </a:lnSpc>
            </a:pPr>
            <a:r>
              <a:rPr lang="en-US" altLang="en-US" sz="2700" dirty="0">
                <a:solidFill>
                  <a:srgbClr val="431800"/>
                </a:solidFill>
              </a:rPr>
              <a:t>   	Six Mile prides itself in that three of four Pickens County, South Carolina Medal of Honor Recipients are from the Six Mile area.</a:t>
            </a:r>
            <a:br>
              <a:rPr lang="en-US" altLang="en-US" sz="700" dirty="0">
                <a:solidFill>
                  <a:srgbClr val="431800"/>
                </a:solidFill>
              </a:rPr>
            </a:br>
            <a:endParaRPr lang="en-US" altLang="en-US" sz="2400" dirty="0">
              <a:solidFill>
                <a:srgbClr val="431800"/>
              </a:solidFill>
            </a:endParaRPr>
          </a:p>
        </p:txBody>
      </p:sp>
      <p:sp>
        <p:nvSpPr>
          <p:cNvPr id="12292" name="TextBox 3">
            <a:extLst>
              <a:ext uri="{FF2B5EF4-FFF2-40B4-BE49-F238E27FC236}">
                <a16:creationId xmlns:a16="http://schemas.microsoft.com/office/drawing/2014/main" id="{90071712-D486-7FE3-DDDC-F3838ED6630D}"/>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2293" name="TextBox 3">
            <a:extLst>
              <a:ext uri="{FF2B5EF4-FFF2-40B4-BE49-F238E27FC236}">
                <a16:creationId xmlns:a16="http://schemas.microsoft.com/office/drawing/2014/main" id="{04AD021F-823D-C1F2-B041-D620D136C35B}"/>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2294" name="Picture 6">
            <a:extLst>
              <a:ext uri="{FF2B5EF4-FFF2-40B4-BE49-F238E27FC236}">
                <a16:creationId xmlns:a16="http://schemas.microsoft.com/office/drawing/2014/main" id="{05AB7407-950D-603C-1F93-7B4BA9347D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F68616-DF41-F667-5D2F-C9CBB8B57769}"/>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3315" name="Subtitle 2">
            <a:extLst>
              <a:ext uri="{FF2B5EF4-FFF2-40B4-BE49-F238E27FC236}">
                <a16:creationId xmlns:a16="http://schemas.microsoft.com/office/drawing/2014/main" id="{9B0D4358-8934-CF85-A0C5-A40B3B3A49C3}"/>
              </a:ext>
            </a:extLst>
          </p:cNvPr>
          <p:cNvSpPr>
            <a:spLocks noGrp="1"/>
          </p:cNvSpPr>
          <p:nvPr>
            <p:ph type="subTitle" idx="1"/>
          </p:nvPr>
        </p:nvSpPr>
        <p:spPr>
          <a:xfrm>
            <a:off x="673100" y="1381125"/>
            <a:ext cx="7278688" cy="4659313"/>
          </a:xfrm>
        </p:spPr>
        <p:txBody>
          <a:bodyPr/>
          <a:lstStyle/>
          <a:p>
            <a:pPr eaLnBrk="1" hangingPunct="1">
              <a:lnSpc>
                <a:spcPct val="80000"/>
              </a:lnSpc>
            </a:pPr>
            <a:r>
              <a:rPr lang="en-US" altLang="en-US" sz="2700" u="sng" dirty="0">
                <a:solidFill>
                  <a:srgbClr val="431800"/>
                </a:solidFill>
                <a:ea typeface="MS PGothic"/>
              </a:rPr>
              <a:t>Recent Town Achievements</a:t>
            </a:r>
          </a:p>
          <a:p>
            <a:pPr eaLnBrk="1" hangingPunct="1">
              <a:lnSpc>
                <a:spcPct val="80000"/>
              </a:lnSpc>
            </a:pPr>
            <a:endParaRPr lang="en-US" altLang="en-US" sz="700" dirty="0">
              <a:solidFill>
                <a:srgbClr val="431800"/>
              </a:solidFill>
            </a:endParaRPr>
          </a:p>
          <a:p>
            <a:pPr algn="l" eaLnBrk="1" hangingPunct="1">
              <a:lnSpc>
                <a:spcPct val="80000"/>
              </a:lnSpc>
              <a:buFont typeface="Arial" panose="020B0604020202020204" pitchFamily="34" charset="0"/>
              <a:buChar char="•"/>
            </a:pPr>
            <a:r>
              <a:rPr lang="en-US" altLang="en-US" sz="2400" dirty="0">
                <a:solidFill>
                  <a:srgbClr val="431800"/>
                </a:solidFill>
                <a:ea typeface="MS PGothic"/>
              </a:rPr>
              <a:t>The Town of Six Mile was awarded in 2015 an Achievement Award by the Municipal Association of South Carolina for a town in its population size range based on its unique project with “Our Bank” which returned banking to Downtown Six Mile via a unique cooperative venture between the Town, the outgoing bank, and an incoming bank. The town received the bank site for free to and currently receives rental income from the location.</a:t>
            </a:r>
            <a:endParaRPr lang="en-US" altLang="en-US" sz="2400" dirty="0">
              <a:solidFill>
                <a:srgbClr val="431800"/>
              </a:solidFill>
            </a:endParaRPr>
          </a:p>
          <a:p>
            <a:pPr algn="l" eaLnBrk="1" hangingPunct="1">
              <a:lnSpc>
                <a:spcPct val="80000"/>
              </a:lnSpc>
              <a:buFont typeface="Arial" panose="020B0604020202020204" pitchFamily="34" charset="0"/>
              <a:buChar char="•"/>
            </a:pPr>
            <a:r>
              <a:rPr lang="en-US" altLang="en-US" sz="2400" dirty="0">
                <a:solidFill>
                  <a:srgbClr val="431800"/>
                </a:solidFill>
                <a:ea typeface="MS PGothic"/>
              </a:rPr>
              <a:t>Recent downtown growth to include a dental office, coffee drive thru, ice cream shop, attorney office, and two chain stores. </a:t>
            </a:r>
            <a:br>
              <a:rPr lang="en-US" altLang="en-US" sz="700" dirty="0"/>
            </a:br>
            <a:endParaRPr lang="en-US" altLang="en-US" sz="2400" dirty="0">
              <a:solidFill>
                <a:srgbClr val="431800"/>
              </a:solidFill>
            </a:endParaRPr>
          </a:p>
        </p:txBody>
      </p:sp>
      <p:sp>
        <p:nvSpPr>
          <p:cNvPr id="13316" name="TextBox 3">
            <a:extLst>
              <a:ext uri="{FF2B5EF4-FFF2-40B4-BE49-F238E27FC236}">
                <a16:creationId xmlns:a16="http://schemas.microsoft.com/office/drawing/2014/main" id="{662416CA-A9F3-43C4-CE64-B68C6598FAB4}"/>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3317" name="TextBox 3">
            <a:extLst>
              <a:ext uri="{FF2B5EF4-FFF2-40B4-BE49-F238E27FC236}">
                <a16:creationId xmlns:a16="http://schemas.microsoft.com/office/drawing/2014/main" id="{E66BAB7E-69AC-22EF-A80C-A69AD7690959}"/>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3318" name="Picture 7">
            <a:extLst>
              <a:ext uri="{FF2B5EF4-FFF2-40B4-BE49-F238E27FC236}">
                <a16:creationId xmlns:a16="http://schemas.microsoft.com/office/drawing/2014/main" id="{B19615F3-9325-9D6F-BFD9-E9162BED1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F68616-DF41-F667-5D2F-C9CBB8B57769}"/>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3315" name="Subtitle 2">
            <a:extLst>
              <a:ext uri="{FF2B5EF4-FFF2-40B4-BE49-F238E27FC236}">
                <a16:creationId xmlns:a16="http://schemas.microsoft.com/office/drawing/2014/main" id="{9B0D4358-8934-CF85-A0C5-A40B3B3A49C3}"/>
              </a:ext>
            </a:extLst>
          </p:cNvPr>
          <p:cNvSpPr>
            <a:spLocks noGrp="1"/>
          </p:cNvSpPr>
          <p:nvPr>
            <p:ph type="subTitle" idx="1"/>
          </p:nvPr>
        </p:nvSpPr>
        <p:spPr>
          <a:xfrm>
            <a:off x="673100" y="1381125"/>
            <a:ext cx="7278688" cy="4659313"/>
          </a:xfrm>
        </p:spPr>
        <p:txBody>
          <a:bodyPr/>
          <a:lstStyle/>
          <a:p>
            <a:pPr eaLnBrk="1" hangingPunct="1">
              <a:lnSpc>
                <a:spcPct val="80000"/>
              </a:lnSpc>
            </a:pPr>
            <a:endParaRPr lang="en-US" altLang="en-US" sz="700" dirty="0">
              <a:solidFill>
                <a:srgbClr val="431800"/>
              </a:solidFill>
            </a:endParaRPr>
          </a:p>
          <a:p>
            <a:pPr eaLnBrk="1" hangingPunct="1">
              <a:lnSpc>
                <a:spcPct val="80000"/>
              </a:lnSpc>
            </a:pPr>
            <a:endParaRPr lang="en-US" altLang="en-US" sz="700" dirty="0">
              <a:solidFill>
                <a:srgbClr val="431800"/>
              </a:solidFill>
            </a:endParaRPr>
          </a:p>
          <a:p>
            <a:pPr eaLnBrk="1" hangingPunct="1">
              <a:lnSpc>
                <a:spcPct val="80000"/>
              </a:lnSpc>
            </a:pPr>
            <a:endParaRPr lang="en-US" altLang="en-US" sz="700" dirty="0">
              <a:solidFill>
                <a:srgbClr val="431800"/>
              </a:solidFill>
            </a:endParaRPr>
          </a:p>
          <a:p>
            <a:pPr eaLnBrk="1" hangingPunct="1">
              <a:lnSpc>
                <a:spcPct val="80000"/>
              </a:lnSpc>
            </a:pPr>
            <a:endParaRPr lang="en-US" altLang="en-US" sz="700" dirty="0">
              <a:solidFill>
                <a:srgbClr val="431800"/>
              </a:solidFill>
            </a:endParaRPr>
          </a:p>
          <a:p>
            <a:pPr eaLnBrk="1" hangingPunct="1">
              <a:lnSpc>
                <a:spcPct val="80000"/>
              </a:lnSpc>
            </a:pPr>
            <a:endParaRPr lang="en-US" altLang="en-US" sz="700" dirty="0">
              <a:solidFill>
                <a:srgbClr val="431800"/>
              </a:solidFill>
            </a:endParaRPr>
          </a:p>
          <a:p>
            <a:pPr algn="l" eaLnBrk="1" hangingPunct="1">
              <a:lnSpc>
                <a:spcPct val="80000"/>
              </a:lnSpc>
              <a:buFont typeface="Arial" panose="020B0604020202020204" pitchFamily="34" charset="0"/>
              <a:buChar char="•"/>
            </a:pPr>
            <a:r>
              <a:rPr lang="en-US" altLang="en-US" sz="2400" dirty="0">
                <a:solidFill>
                  <a:srgbClr val="431800"/>
                </a:solidFill>
                <a:ea typeface="MS PGothic"/>
              </a:rPr>
              <a:t>Downtown Town Park with pavilion currently under construction.</a:t>
            </a:r>
          </a:p>
          <a:p>
            <a:pPr algn="l">
              <a:lnSpc>
                <a:spcPct val="80000"/>
              </a:lnSpc>
              <a:buFont typeface="Arial" panose="020B0604020202020204" pitchFamily="34" charset="0"/>
              <a:buChar char="•"/>
            </a:pPr>
            <a:r>
              <a:rPr lang="en-US" altLang="en-US" sz="2400" dirty="0">
                <a:solidFill>
                  <a:srgbClr val="431800"/>
                </a:solidFill>
                <a:ea typeface="MS PGothic"/>
              </a:rPr>
              <a:t>Bryson Children's Nature Walk, located on N. Main Street. T</a:t>
            </a:r>
            <a:r>
              <a:rPr lang="en-US" altLang="en-US" sz="2400">
                <a:solidFill>
                  <a:srgbClr val="431800"/>
                </a:solidFill>
                <a:ea typeface="MS PGothic"/>
              </a:rPr>
              <a:t>he </a:t>
            </a:r>
            <a:r>
              <a:rPr lang="en-US" altLang="en-US" sz="2400" dirty="0">
                <a:solidFill>
                  <a:srgbClr val="431800"/>
                </a:solidFill>
                <a:ea typeface="MS PGothic"/>
              </a:rPr>
              <a:t>town received the conservation easement protected site for free. Plans include 1 ½ miles of walking trails, children's garden area, a boardwalk and viewing area overlooking the beaver/duck pond, and a children's outdoor learning center.</a:t>
            </a:r>
            <a:endParaRPr lang="en-US" altLang="en-US" sz="2400" dirty="0">
              <a:solidFill>
                <a:srgbClr val="431800"/>
              </a:solidFill>
            </a:endParaRPr>
          </a:p>
        </p:txBody>
      </p:sp>
      <p:sp>
        <p:nvSpPr>
          <p:cNvPr id="13316" name="TextBox 3">
            <a:extLst>
              <a:ext uri="{FF2B5EF4-FFF2-40B4-BE49-F238E27FC236}">
                <a16:creationId xmlns:a16="http://schemas.microsoft.com/office/drawing/2014/main" id="{662416CA-A9F3-43C4-CE64-B68C6598FAB4}"/>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3317" name="TextBox 3">
            <a:extLst>
              <a:ext uri="{FF2B5EF4-FFF2-40B4-BE49-F238E27FC236}">
                <a16:creationId xmlns:a16="http://schemas.microsoft.com/office/drawing/2014/main" id="{E66BAB7E-69AC-22EF-A80C-A69AD7690959}"/>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3318" name="Picture 7">
            <a:extLst>
              <a:ext uri="{FF2B5EF4-FFF2-40B4-BE49-F238E27FC236}">
                <a16:creationId xmlns:a16="http://schemas.microsoft.com/office/drawing/2014/main" id="{B19615F3-9325-9D6F-BFD9-E9162BED1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4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ECA63CF-09FF-F2DC-C645-A18F83B27287}"/>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4339" name="Subtitle 2">
            <a:extLst>
              <a:ext uri="{FF2B5EF4-FFF2-40B4-BE49-F238E27FC236}">
                <a16:creationId xmlns:a16="http://schemas.microsoft.com/office/drawing/2014/main" id="{6796894C-71A1-9996-BBA8-1A844F4E7238}"/>
              </a:ext>
            </a:extLst>
          </p:cNvPr>
          <p:cNvSpPr>
            <a:spLocks noGrp="1"/>
          </p:cNvSpPr>
          <p:nvPr>
            <p:ph type="subTitle" idx="1"/>
          </p:nvPr>
        </p:nvSpPr>
        <p:spPr>
          <a:xfrm>
            <a:off x="673100" y="1647825"/>
            <a:ext cx="7278688" cy="4859338"/>
          </a:xfrm>
        </p:spPr>
        <p:txBody>
          <a:bodyPr/>
          <a:lstStyle/>
          <a:p>
            <a:pPr eaLnBrk="1" hangingPunct="1">
              <a:lnSpc>
                <a:spcPct val="80000"/>
              </a:lnSpc>
            </a:pPr>
            <a:endParaRPr lang="en-US" altLang="en-US" sz="700" dirty="0">
              <a:solidFill>
                <a:srgbClr val="431800"/>
              </a:solidFill>
            </a:endParaRPr>
          </a:p>
          <a:p>
            <a:pPr algn="l" eaLnBrk="1" hangingPunct="1">
              <a:lnSpc>
                <a:spcPct val="80000"/>
              </a:lnSpc>
              <a:buFontTx/>
              <a:buChar char="•"/>
            </a:pPr>
            <a:r>
              <a:rPr lang="en-US" altLang="en-US" sz="2400" dirty="0">
                <a:solidFill>
                  <a:srgbClr val="431800"/>
                </a:solidFill>
                <a:ea typeface="MS PGothic"/>
              </a:rPr>
              <a:t>Farmer’s Market downtown (Six Mile Farmer’s Depot) (TV Promos to include “Making it Grow”)</a:t>
            </a:r>
          </a:p>
          <a:p>
            <a:pPr algn="l" eaLnBrk="1" hangingPunct="1">
              <a:lnSpc>
                <a:spcPct val="80000"/>
              </a:lnSpc>
              <a:buFontTx/>
              <a:buChar char="•"/>
            </a:pPr>
            <a:r>
              <a:rPr lang="en-US" altLang="en-US" sz="2400" dirty="0">
                <a:solidFill>
                  <a:srgbClr val="431800"/>
                </a:solidFill>
                <a:ea typeface="MS PGothic"/>
              </a:rPr>
              <a:t>Halloween Festival</a:t>
            </a:r>
          </a:p>
          <a:p>
            <a:pPr algn="l" eaLnBrk="1" hangingPunct="1">
              <a:lnSpc>
                <a:spcPct val="80000"/>
              </a:lnSpc>
              <a:buFontTx/>
              <a:buChar char="•"/>
            </a:pPr>
            <a:r>
              <a:rPr lang="en-US" altLang="en-US" sz="2400" dirty="0">
                <a:solidFill>
                  <a:srgbClr val="431800"/>
                </a:solidFill>
                <a:ea typeface="MS PGothic"/>
              </a:rPr>
              <a:t>For over five decades one of the largest and most successful downtown Christmas parades in Pickens County</a:t>
            </a:r>
          </a:p>
          <a:p>
            <a:pPr algn="l" eaLnBrk="1" hangingPunct="1">
              <a:lnSpc>
                <a:spcPct val="80000"/>
              </a:lnSpc>
              <a:buFontTx/>
              <a:buChar char="•"/>
            </a:pPr>
            <a:r>
              <a:rPr lang="en-US" altLang="en-US" sz="2400" dirty="0" err="1">
                <a:solidFill>
                  <a:srgbClr val="431800"/>
                </a:solidFill>
                <a:ea typeface="MS PGothic"/>
              </a:rPr>
              <a:t>Issaqueena</a:t>
            </a:r>
            <a:r>
              <a:rPr lang="en-US" altLang="en-US" sz="2400" dirty="0">
                <a:solidFill>
                  <a:srgbClr val="431800"/>
                </a:solidFill>
                <a:ea typeface="MS PGothic"/>
              </a:rPr>
              <a:t> Festival – one of the largest downtown festivals in the area</a:t>
            </a:r>
          </a:p>
          <a:p>
            <a:pPr algn="l" eaLnBrk="1" hangingPunct="1">
              <a:lnSpc>
                <a:spcPct val="80000"/>
              </a:lnSpc>
              <a:buFontTx/>
              <a:buChar char="•"/>
            </a:pPr>
            <a:r>
              <a:rPr lang="en-US" altLang="en-US" sz="2400" dirty="0">
                <a:solidFill>
                  <a:srgbClr val="431800"/>
                </a:solidFill>
                <a:ea typeface="MS PGothic"/>
              </a:rPr>
              <a:t>July 4</a:t>
            </a:r>
            <a:r>
              <a:rPr lang="en-US" altLang="en-US" sz="2400" baseline="30000" dirty="0">
                <a:solidFill>
                  <a:srgbClr val="431800"/>
                </a:solidFill>
                <a:ea typeface="MS PGothic"/>
              </a:rPr>
              <a:t>th</a:t>
            </a:r>
            <a:r>
              <a:rPr lang="en-US" altLang="en-US" sz="2400" dirty="0">
                <a:solidFill>
                  <a:srgbClr val="431800"/>
                </a:solidFill>
                <a:ea typeface="MS PGothic"/>
              </a:rPr>
              <a:t> Festival at Ponderosa Park</a:t>
            </a:r>
          </a:p>
          <a:p>
            <a:pPr eaLnBrk="1" hangingPunct="1">
              <a:lnSpc>
                <a:spcPct val="80000"/>
              </a:lnSpc>
            </a:pPr>
            <a:br>
              <a:rPr lang="en-US" altLang="en-US" sz="700" dirty="0"/>
            </a:br>
            <a:endParaRPr lang="en-US" altLang="en-US" sz="2400" dirty="0">
              <a:solidFill>
                <a:srgbClr val="431800"/>
              </a:solidFill>
            </a:endParaRPr>
          </a:p>
        </p:txBody>
      </p:sp>
      <p:pic>
        <p:nvPicPr>
          <p:cNvPr id="14340" name="Picture 6">
            <a:extLst>
              <a:ext uri="{FF2B5EF4-FFF2-40B4-BE49-F238E27FC236}">
                <a16:creationId xmlns:a16="http://schemas.microsoft.com/office/drawing/2014/main" id="{785BBAFA-576E-3C5A-23FF-1867CBB91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a:extLst>
              <a:ext uri="{FF2B5EF4-FFF2-40B4-BE49-F238E27FC236}">
                <a16:creationId xmlns:a16="http://schemas.microsoft.com/office/drawing/2014/main" id="{23FB5E9E-82CB-3074-FA76-C218D49417F4}"/>
              </a:ext>
            </a:extLst>
          </p:cNvPr>
          <p:cNvSpPr txBox="1">
            <a:spLocks noChangeArrowheads="1"/>
          </p:cNvSpPr>
          <p:nvPr/>
        </p:nvSpPr>
        <p:spPr bwMode="auto">
          <a:xfrm>
            <a:off x="8585200" y="-793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F83ABBE-BE07-A2EA-9458-965A22A180EC}"/>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5363" name="Subtitle 2">
            <a:extLst>
              <a:ext uri="{FF2B5EF4-FFF2-40B4-BE49-F238E27FC236}">
                <a16:creationId xmlns:a16="http://schemas.microsoft.com/office/drawing/2014/main" id="{CC68E5B1-7F21-E434-DDF9-4B2AF93B4926}"/>
              </a:ext>
            </a:extLst>
          </p:cNvPr>
          <p:cNvSpPr>
            <a:spLocks noGrp="1"/>
          </p:cNvSpPr>
          <p:nvPr>
            <p:ph type="subTitle" idx="1"/>
          </p:nvPr>
        </p:nvSpPr>
        <p:spPr>
          <a:xfrm>
            <a:off x="673100" y="1870075"/>
            <a:ext cx="7278688" cy="4891088"/>
          </a:xfrm>
        </p:spPr>
        <p:txBody>
          <a:bodyPr/>
          <a:lstStyle/>
          <a:p>
            <a:pPr eaLnBrk="1" hangingPunct="1"/>
            <a:r>
              <a:rPr lang="en-US" altLang="en-US" sz="3600" dirty="0">
                <a:solidFill>
                  <a:srgbClr val="431800"/>
                </a:solidFill>
              </a:rPr>
              <a:t>Six Mile Mountain</a:t>
            </a:r>
          </a:p>
          <a:p>
            <a:pPr algn="l" eaLnBrk="1" hangingPunct="1"/>
            <a:endParaRPr lang="en-US" altLang="en-US" sz="2800" dirty="0">
              <a:solidFill>
                <a:srgbClr val="431800"/>
              </a:solidFill>
            </a:endParaRPr>
          </a:p>
          <a:p>
            <a:pPr eaLnBrk="1" hangingPunct="1"/>
            <a:r>
              <a:rPr lang="en-US" altLang="en-US" sz="2800" dirty="0">
                <a:solidFill>
                  <a:srgbClr val="431800"/>
                </a:solidFill>
              </a:rPr>
              <a:t>What other town in the tri-county area of upstate SC area has a downtown setting overlooking a mountain scene?</a:t>
            </a:r>
          </a:p>
          <a:p>
            <a:pPr eaLnBrk="1" hangingPunct="1"/>
            <a:endParaRPr lang="en-US" altLang="en-US" sz="2800" dirty="0">
              <a:solidFill>
                <a:srgbClr val="431800"/>
              </a:solidFill>
            </a:endParaRPr>
          </a:p>
          <a:p>
            <a:pPr eaLnBrk="1" hangingPunct="1"/>
            <a:br>
              <a:rPr lang="en-US" altLang="en-US" sz="800" dirty="0">
                <a:solidFill>
                  <a:srgbClr val="431800"/>
                </a:solidFill>
              </a:rPr>
            </a:br>
            <a:endParaRPr lang="en-US" altLang="en-US" sz="2800" dirty="0">
              <a:solidFill>
                <a:srgbClr val="431800"/>
              </a:solidFill>
            </a:endParaRPr>
          </a:p>
        </p:txBody>
      </p:sp>
      <p:sp>
        <p:nvSpPr>
          <p:cNvPr id="15364" name="TextBox 3">
            <a:extLst>
              <a:ext uri="{FF2B5EF4-FFF2-40B4-BE49-F238E27FC236}">
                <a16:creationId xmlns:a16="http://schemas.microsoft.com/office/drawing/2014/main" id="{D77615BA-6FB0-3FBF-3BF9-32A6628DB108}"/>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5365" name="TextBox 3">
            <a:extLst>
              <a:ext uri="{FF2B5EF4-FFF2-40B4-BE49-F238E27FC236}">
                <a16:creationId xmlns:a16="http://schemas.microsoft.com/office/drawing/2014/main" id="{DE44BA81-2745-73D7-D139-6839D5C657AB}"/>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5366" name="Picture 6">
            <a:extLst>
              <a:ext uri="{FF2B5EF4-FFF2-40B4-BE49-F238E27FC236}">
                <a16:creationId xmlns:a16="http://schemas.microsoft.com/office/drawing/2014/main" id="{65FE8102-8DF6-F4D1-1460-7DAA5A3B8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SixMileSeal3.bmp">
            <a:extLst>
              <a:ext uri="{FF2B5EF4-FFF2-40B4-BE49-F238E27FC236}">
                <a16:creationId xmlns:a16="http://schemas.microsoft.com/office/drawing/2014/main" id="{1723B9D0-E2DB-ECC4-FA1C-5A520EE8E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3997325"/>
            <a:ext cx="2008187"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a:extLst>
              <a:ext uri="{FF2B5EF4-FFF2-40B4-BE49-F238E27FC236}">
                <a16:creationId xmlns:a16="http://schemas.microsoft.com/office/drawing/2014/main" id="{43CF5B6B-2880-43DF-44A4-18F15C87CE60}"/>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3" name="Title 1">
            <a:extLst>
              <a:ext uri="{FF2B5EF4-FFF2-40B4-BE49-F238E27FC236}">
                <a16:creationId xmlns:a16="http://schemas.microsoft.com/office/drawing/2014/main" id="{4B3421A3-BF5E-0B17-D902-ED5FE649EE9C}"/>
              </a:ext>
            </a:extLst>
          </p:cNvPr>
          <p:cNvSpPr>
            <a:spLocks noGrp="1"/>
          </p:cNvSpPr>
          <p:nvPr>
            <p:ph type="ctrTitle"/>
          </p:nvPr>
        </p:nvSpPr>
        <p:spPr>
          <a:xfrm>
            <a:off x="463550" y="1149350"/>
            <a:ext cx="7772400" cy="2551113"/>
          </a:xfrm>
        </p:spPr>
        <p:txBody>
          <a:bodyPr/>
          <a:lstStyle/>
          <a:p>
            <a:pPr eaLnBrk="1" hangingPunct="1">
              <a:defRPr/>
            </a:pPr>
            <a:r>
              <a:rPr lang="en-US" altLang="en-US" sz="6800" b="1" dirty="0">
                <a:solidFill>
                  <a:srgbClr val="03422A"/>
                </a:solidFill>
                <a:effectLst>
                  <a:outerShdw blurRad="38100" dist="38100" dir="2700000" algn="tl">
                    <a:srgbClr val="C0C0C0"/>
                  </a:outerShdw>
                </a:effectLst>
              </a:rPr>
              <a:t>Six Mile History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67FEAA0-B744-DDA2-1671-21826E45D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096144C4-27B0-12F3-B0ED-A7262AEF6F59}"/>
              </a:ext>
            </a:extLst>
          </p:cNvPr>
          <p:cNvSpPr>
            <a:spLocks noGrp="1"/>
          </p:cNvSpPr>
          <p:nvPr>
            <p:ph type="ctrTitle"/>
          </p:nvPr>
        </p:nvSpPr>
        <p:spPr>
          <a:xfrm>
            <a:off x="579438" y="214312"/>
            <a:ext cx="7772400" cy="1470025"/>
          </a:xfrm>
        </p:spPr>
        <p:txBody>
          <a:bodyPr/>
          <a:lstStyle/>
          <a:p>
            <a:pPr eaLnBrk="1" hangingPunct="1"/>
            <a:r>
              <a:rPr lang="en-US" altLang="en-US" dirty="0">
                <a:solidFill>
                  <a:srgbClr val="431800"/>
                </a:solidFill>
                <a:ea typeface="MS PGothic"/>
              </a:rPr>
              <a:t>History</a:t>
            </a:r>
            <a:endParaRPr lang="en-US" altLang="en-US" dirty="0">
              <a:solidFill>
                <a:srgbClr val="431800"/>
              </a:solidFill>
            </a:endParaRPr>
          </a:p>
        </p:txBody>
      </p:sp>
      <p:sp>
        <p:nvSpPr>
          <p:cNvPr id="6148" name="Subtitle 2">
            <a:extLst>
              <a:ext uri="{FF2B5EF4-FFF2-40B4-BE49-F238E27FC236}">
                <a16:creationId xmlns:a16="http://schemas.microsoft.com/office/drawing/2014/main" id="{408FBF23-5106-8963-ACDA-E204C9483676}"/>
              </a:ext>
            </a:extLst>
          </p:cNvPr>
          <p:cNvSpPr>
            <a:spLocks noGrp="1"/>
          </p:cNvSpPr>
          <p:nvPr>
            <p:ph type="subTitle" idx="1"/>
          </p:nvPr>
        </p:nvSpPr>
        <p:spPr>
          <a:xfrm>
            <a:off x="809625" y="1095375"/>
            <a:ext cx="7650163" cy="5365750"/>
          </a:xfrm>
        </p:spPr>
        <p:txBody>
          <a:bodyPr/>
          <a:lstStyle/>
          <a:p>
            <a:pPr algn="l" eaLnBrk="1" hangingPunct="1"/>
            <a:endParaRPr lang="en-US" altLang="en-US" sz="2000" dirty="0">
              <a:solidFill>
                <a:srgbClr val="431800"/>
              </a:solidFill>
              <a:ea typeface="MS PGothic"/>
            </a:endParaRPr>
          </a:p>
          <a:p>
            <a:pPr algn="l" eaLnBrk="1" hangingPunct="1"/>
            <a:endParaRPr lang="en-US" altLang="en-US" sz="2000" dirty="0">
              <a:solidFill>
                <a:srgbClr val="431800"/>
              </a:solidFill>
              <a:ea typeface="MS PGothic"/>
            </a:endParaRPr>
          </a:p>
          <a:p>
            <a:pPr algn="l" eaLnBrk="1" hangingPunct="1"/>
            <a:r>
              <a:rPr lang="en-US" altLang="en-US" sz="2000" dirty="0">
                <a:solidFill>
                  <a:srgbClr val="431800"/>
                </a:solidFill>
                <a:ea typeface="MS PGothic"/>
              </a:rPr>
              <a:t>	The Town of Six Mile, South Carolina (founded 1910) is just a short distance north of Clemson, South Carolina and Clemson University. The area now known as Six Mile once belonged to the Cherokee Nation. </a:t>
            </a:r>
            <a:endParaRPr lang="en-US" altLang="en-US" sz="2000" dirty="0">
              <a:solidFill>
                <a:srgbClr val="431800"/>
              </a:solidFill>
            </a:endParaRPr>
          </a:p>
          <a:p>
            <a:pPr algn="l" eaLnBrk="1" hangingPunct="1"/>
            <a:endParaRPr lang="en-US" altLang="en-US" sz="2000" dirty="0">
              <a:solidFill>
                <a:srgbClr val="431800"/>
              </a:solidFill>
            </a:endParaRPr>
          </a:p>
          <a:p>
            <a:pPr algn="l" eaLnBrk="1" hangingPunct="1"/>
            <a:r>
              <a:rPr lang="en-US" altLang="en-US" sz="2000" dirty="0">
                <a:solidFill>
                  <a:srgbClr val="431800"/>
                </a:solidFill>
                <a:ea typeface="MS PGothic"/>
              </a:rPr>
              <a:t>A popular legend says that Six Mile was named by the Indian maiden, </a:t>
            </a:r>
            <a:r>
              <a:rPr lang="en-US" altLang="en-US" sz="2000" dirty="0" err="1">
                <a:solidFill>
                  <a:srgbClr val="431800"/>
                </a:solidFill>
                <a:ea typeface="MS PGothic"/>
              </a:rPr>
              <a:t>Issaqueena</a:t>
            </a:r>
            <a:r>
              <a:rPr lang="en-US" altLang="en-US" sz="2000" dirty="0">
                <a:solidFill>
                  <a:srgbClr val="431800"/>
                </a:solidFill>
                <a:ea typeface="MS PGothic"/>
              </a:rPr>
              <a:t>, who rode her horse on a journey of ninety-six miles to warn her lover, an English trader named Francis Allen, of a coming Cherokee attack. </a:t>
            </a:r>
            <a:r>
              <a:rPr lang="en-US" altLang="en-US" sz="2000" dirty="0" err="1">
                <a:solidFill>
                  <a:srgbClr val="431800"/>
                </a:solidFill>
                <a:ea typeface="MS PGothic"/>
              </a:rPr>
              <a:t>Issaqueena</a:t>
            </a:r>
            <a:r>
              <a:rPr lang="en-US" altLang="en-US" sz="2000" dirty="0">
                <a:solidFill>
                  <a:srgbClr val="431800"/>
                </a:solidFill>
                <a:ea typeface="MS PGothic"/>
              </a:rPr>
              <a:t> numbered the creeks she crossed. There is a town called Ninety Six, and many other “number names” on the path; these include Mile Creek, Six Mile, Twelve Mile River, and Six and Twenty Creek.</a:t>
            </a:r>
          </a:p>
        </p:txBody>
      </p:sp>
      <p:sp>
        <p:nvSpPr>
          <p:cNvPr id="6149" name="TextBox 3">
            <a:extLst>
              <a:ext uri="{FF2B5EF4-FFF2-40B4-BE49-F238E27FC236}">
                <a16:creationId xmlns:a16="http://schemas.microsoft.com/office/drawing/2014/main" id="{ED50E0F1-78BB-9B6A-E123-1C00C8E6D42C}"/>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6150" name="TextBox 3">
            <a:extLst>
              <a:ext uri="{FF2B5EF4-FFF2-40B4-BE49-F238E27FC236}">
                <a16:creationId xmlns:a16="http://schemas.microsoft.com/office/drawing/2014/main" id="{69A300E8-5377-8086-3DBD-010EFF012FB5}"/>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F48BE43-7CEE-3A2A-B0A4-35B8794BF653}"/>
              </a:ext>
            </a:extLst>
          </p:cNvPr>
          <p:cNvSpPr>
            <a:spLocks noGrp="1"/>
          </p:cNvSpPr>
          <p:nvPr>
            <p:ph type="title"/>
          </p:nvPr>
        </p:nvSpPr>
        <p:spPr/>
        <p:txBody>
          <a:bodyPr/>
          <a:lstStyle/>
          <a:p>
            <a:endParaRPr lang="en-US" altLang="en-US" dirty="0"/>
          </a:p>
        </p:txBody>
      </p:sp>
      <p:sp>
        <p:nvSpPr>
          <p:cNvPr id="7171" name="Content Placeholder 2">
            <a:extLst>
              <a:ext uri="{FF2B5EF4-FFF2-40B4-BE49-F238E27FC236}">
                <a16:creationId xmlns:a16="http://schemas.microsoft.com/office/drawing/2014/main" id="{3C673DE0-32E8-C5B5-ECE4-5186FCDC8053}"/>
              </a:ext>
            </a:extLst>
          </p:cNvPr>
          <p:cNvSpPr>
            <a:spLocks noGrp="1"/>
          </p:cNvSpPr>
          <p:nvPr>
            <p:ph idx="1"/>
          </p:nvPr>
        </p:nvSpPr>
        <p:spPr/>
        <p:txBody>
          <a:bodyPr/>
          <a:lstStyle/>
          <a:p>
            <a:pPr marL="0" indent="0" eaLnBrk="1" hangingPunct="1">
              <a:buFont typeface="Arial" panose="020B0604020202020204" pitchFamily="34" charset="0"/>
              <a:buNone/>
            </a:pPr>
            <a:endParaRPr lang="en-US" altLang="en-US" sz="2000" dirty="0">
              <a:solidFill>
                <a:srgbClr val="431800"/>
              </a:solidFill>
            </a:endParaRPr>
          </a:p>
          <a:p>
            <a:pPr marL="0" indent="0" eaLnBrk="1" hangingPunct="1">
              <a:buFont typeface="Arial" panose="020B0604020202020204" pitchFamily="34" charset="0"/>
              <a:buNone/>
            </a:pPr>
            <a:r>
              <a:rPr lang="en-US" altLang="en-US" sz="2000" dirty="0">
                <a:solidFill>
                  <a:srgbClr val="431800"/>
                </a:solidFill>
                <a:ea typeface="MS PGothic"/>
              </a:rPr>
              <a:t>The Cherokee Trading Path once passed through Six Mile, roughly approximating the current route of Main Street.</a:t>
            </a:r>
          </a:p>
          <a:p>
            <a:pPr marL="0" indent="0" eaLnBrk="1" hangingPunct="1">
              <a:buFont typeface="Arial" panose="020B0604020202020204" pitchFamily="34" charset="0"/>
              <a:buNone/>
            </a:pPr>
            <a:r>
              <a:rPr lang="en-US" altLang="en-US" sz="2000" dirty="0">
                <a:solidFill>
                  <a:srgbClr val="431800"/>
                </a:solidFill>
                <a:ea typeface="MS PGothic"/>
              </a:rPr>
              <a:t>Six Mile derived its name from its location along the path which was six miles east of the Cherokee town of Keowee and later the trading post at Fort Prince George.</a:t>
            </a:r>
          </a:p>
          <a:p>
            <a:pPr marL="0" indent="0" eaLnBrk="1" hangingPunct="1">
              <a:buNone/>
            </a:pPr>
            <a:r>
              <a:rPr lang="en-US" altLang="en-US" sz="2000" dirty="0">
                <a:solidFill>
                  <a:srgbClr val="431800"/>
                </a:solidFill>
                <a:ea typeface="MS PGothic"/>
              </a:rPr>
              <a:t>In the late 1700’s settlers of Scotch-Irish and English ancestry moved into the former Cherokee area. </a:t>
            </a:r>
          </a:p>
          <a:p>
            <a:pPr marL="0" indent="0" eaLnBrk="1" hangingPunct="1">
              <a:buFont typeface="Arial" panose="020B0604020202020204" pitchFamily="34" charset="0"/>
              <a:buNone/>
            </a:pPr>
            <a:r>
              <a:rPr lang="en-US" altLang="en-US" sz="2000" dirty="0">
                <a:solidFill>
                  <a:srgbClr val="431800"/>
                </a:solidFill>
                <a:ea typeface="MS PGothic"/>
              </a:rPr>
              <a:t>The Town has progressed from a rural agricultural community (when cotton farming no longer became profitable after World War II) to a town with a caring attitude and beauty making Six Mile a great place to live and raise a family.</a:t>
            </a:r>
            <a:endParaRPr lang="en-US" altLang="en-US" sz="2800" dirty="0">
              <a:solidFill>
                <a:srgbClr val="431800"/>
              </a:solidFill>
              <a:ea typeface="MS PGothic"/>
            </a:endParaRPr>
          </a:p>
        </p:txBody>
      </p:sp>
      <p:pic>
        <p:nvPicPr>
          <p:cNvPr id="7172" name="Picture 3">
            <a:extLst>
              <a:ext uri="{FF2B5EF4-FFF2-40B4-BE49-F238E27FC236}">
                <a16:creationId xmlns:a16="http://schemas.microsoft.com/office/drawing/2014/main" id="{B8244FC8-2080-681C-B9B2-9CD5C37C4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0"/>
            <a:ext cx="54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B3B1F7D7-E0E2-EFBD-CEAC-22E884EC7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4775"/>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F48BE43-7CEE-3A2A-B0A4-35B8794BF653}"/>
              </a:ext>
            </a:extLst>
          </p:cNvPr>
          <p:cNvSpPr>
            <a:spLocks noGrp="1"/>
          </p:cNvSpPr>
          <p:nvPr>
            <p:ph type="title"/>
          </p:nvPr>
        </p:nvSpPr>
        <p:spPr/>
        <p:txBody>
          <a:bodyPr/>
          <a:lstStyle/>
          <a:p>
            <a:endParaRPr lang="en-US" altLang="en-US" dirty="0"/>
          </a:p>
        </p:txBody>
      </p:sp>
      <p:sp>
        <p:nvSpPr>
          <p:cNvPr id="7171" name="Content Placeholder 2">
            <a:extLst>
              <a:ext uri="{FF2B5EF4-FFF2-40B4-BE49-F238E27FC236}">
                <a16:creationId xmlns:a16="http://schemas.microsoft.com/office/drawing/2014/main" id="{3C673DE0-32E8-C5B5-ECE4-5186FCDC8053}"/>
              </a:ext>
            </a:extLst>
          </p:cNvPr>
          <p:cNvSpPr>
            <a:spLocks noGrp="1"/>
          </p:cNvSpPr>
          <p:nvPr>
            <p:ph idx="1"/>
          </p:nvPr>
        </p:nvSpPr>
        <p:spPr/>
        <p:txBody>
          <a:bodyPr/>
          <a:lstStyle/>
          <a:p>
            <a:pPr marL="0" indent="0" eaLnBrk="1" hangingPunct="1">
              <a:buFont typeface="Arial" panose="020B0604020202020204" pitchFamily="34" charset="0"/>
              <a:buNone/>
            </a:pPr>
            <a:endParaRPr lang="en-US" altLang="en-US" sz="2000" dirty="0">
              <a:solidFill>
                <a:srgbClr val="431800"/>
              </a:solidFill>
            </a:endParaRPr>
          </a:p>
          <a:p>
            <a:pPr marL="0" indent="0" eaLnBrk="1" hangingPunct="1">
              <a:buFont typeface="Arial" panose="020B0604020202020204" pitchFamily="34" charset="0"/>
              <a:buNone/>
            </a:pPr>
            <a:r>
              <a:rPr lang="en-US" altLang="en-US" sz="2000" dirty="0">
                <a:solidFill>
                  <a:srgbClr val="431800"/>
                </a:solidFill>
                <a:ea typeface="MS PGothic"/>
              </a:rPr>
              <a:t>Six Mile contains many important historic sites including houses, farms, barns, roads/trails (Cherokee Trading Path, John Ewing Colhoun), commercial buildings (masonic lodge and nursing home that once housed the Peek Hospital), and other sites representing over two centuries of area settlement. These irreplicable elements of our heritage illuminate the history of Six Mile, maintain the town’s character, and enhance the quality of life for all.</a:t>
            </a:r>
          </a:p>
          <a:p>
            <a:pPr marL="0" indent="0" eaLnBrk="1" hangingPunct="1">
              <a:buFont typeface="Arial" panose="020B0604020202020204" pitchFamily="34" charset="0"/>
              <a:buNone/>
            </a:pPr>
            <a:r>
              <a:rPr lang="en-US" altLang="en-US" sz="2000" dirty="0">
                <a:solidFill>
                  <a:srgbClr val="431800"/>
                </a:solidFill>
                <a:ea typeface="MS PGothic"/>
              </a:rPr>
              <a:t>A historic pictorial display in the Town’s </a:t>
            </a:r>
            <a:r>
              <a:rPr lang="en-US" altLang="en-US" sz="2000">
                <a:solidFill>
                  <a:srgbClr val="431800"/>
                </a:solidFill>
                <a:ea typeface="MS PGothic"/>
              </a:rPr>
              <a:t>Community Room </a:t>
            </a:r>
            <a:r>
              <a:rPr lang="en-US" altLang="en-US" sz="2000" dirty="0">
                <a:solidFill>
                  <a:srgbClr val="431800"/>
                </a:solidFill>
                <a:ea typeface="MS PGothic"/>
              </a:rPr>
              <a:t>(completed in 2010 to coincide with the town’s 100</a:t>
            </a:r>
            <a:r>
              <a:rPr lang="en-US" altLang="en-US" sz="2000" baseline="30000" dirty="0">
                <a:solidFill>
                  <a:srgbClr val="431800"/>
                </a:solidFill>
                <a:ea typeface="MS PGothic"/>
              </a:rPr>
              <a:t>th</a:t>
            </a:r>
            <a:r>
              <a:rPr lang="en-US" altLang="en-US" sz="2000" dirty="0">
                <a:solidFill>
                  <a:srgbClr val="431800"/>
                </a:solidFill>
                <a:ea typeface="MS PGothic"/>
              </a:rPr>
              <a:t> anniversary) depicts much of the town’s history through the decades.</a:t>
            </a:r>
            <a:endParaRPr lang="en-US" altLang="en-US" sz="2800" dirty="0">
              <a:solidFill>
                <a:srgbClr val="431800"/>
              </a:solidFill>
              <a:ea typeface="MS PGothic"/>
            </a:endParaRPr>
          </a:p>
        </p:txBody>
      </p:sp>
      <p:pic>
        <p:nvPicPr>
          <p:cNvPr id="7172" name="Picture 3">
            <a:extLst>
              <a:ext uri="{FF2B5EF4-FFF2-40B4-BE49-F238E27FC236}">
                <a16:creationId xmlns:a16="http://schemas.microsoft.com/office/drawing/2014/main" id="{B8244FC8-2080-681C-B9B2-9CD5C37C4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0"/>
            <a:ext cx="54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B3B1F7D7-E0E2-EFBD-CEAC-22E884EC7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4775"/>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2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02E193F-8447-0B78-6C2A-97C0C1565883}"/>
              </a:ext>
            </a:extLst>
          </p:cNvPr>
          <p:cNvSpPr>
            <a:spLocks noGrp="1"/>
          </p:cNvSpPr>
          <p:nvPr>
            <p:ph type="title"/>
          </p:nvPr>
        </p:nvSpPr>
        <p:spPr/>
        <p:txBody>
          <a:bodyPr/>
          <a:lstStyle/>
          <a:p>
            <a:endParaRPr lang="en-US" altLang="en-US" dirty="0"/>
          </a:p>
        </p:txBody>
      </p:sp>
      <p:sp>
        <p:nvSpPr>
          <p:cNvPr id="3" name="Content Placeholder 2">
            <a:extLst>
              <a:ext uri="{FF2B5EF4-FFF2-40B4-BE49-F238E27FC236}">
                <a16:creationId xmlns:a16="http://schemas.microsoft.com/office/drawing/2014/main" id="{EC10B3F1-EA5F-80C5-C6F8-AFE9A63C2C95}"/>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solidFill>
                  <a:srgbClr val="431800"/>
                </a:solidFill>
              </a:rPr>
              <a:t>Electrical and Other</a:t>
            </a:r>
          </a:p>
          <a:p>
            <a:pPr marL="0" indent="0" eaLnBrk="1" hangingPunct="1">
              <a:buFont typeface="Arial" panose="020B0604020202020204" pitchFamily="34" charset="0"/>
              <a:buNone/>
              <a:defRPr/>
            </a:pPr>
            <a:r>
              <a:rPr lang="en-US" altLang="en-US" sz="2000" dirty="0">
                <a:solidFill>
                  <a:srgbClr val="431800"/>
                </a:solidFill>
              </a:rPr>
              <a:t>Work on constructing an electric light power line from a plant of Lenhart Light and Power Company on Twelve Mile River proceeded such that May of 1926 Six Mile had voted $5000 in bonds for electric lights and a line was in process of installation. Six Mile was touted as being in the center of one of the best agricultural communities in the State and home of Dr. Peek’s Hospital (the only hospital in Pickens County). An article in the Pickens Sentinel Newspaper on March 3, 1927, noted that the “progressive little town of Six Mile” had electric light service. This was significant achievement for Six Mile as it was not till August 29, 1938, that a meeting was held to organize a county cooperative of electrification association. </a:t>
            </a:r>
          </a:p>
          <a:p>
            <a:pPr marL="0" indent="0" eaLnBrk="1" hangingPunct="1">
              <a:buFont typeface="Arial" panose="020B0604020202020204" pitchFamily="34" charset="0"/>
              <a:buNone/>
              <a:defRPr/>
            </a:pPr>
            <a:r>
              <a:rPr lang="en-US" altLang="en-US" sz="2000" dirty="0">
                <a:solidFill>
                  <a:srgbClr val="431800"/>
                </a:solidFill>
              </a:rPr>
              <a:t>In the late 1960’s Duke Energy constructed a nuclear power generating complex near Six Mile.</a:t>
            </a:r>
            <a:endParaRPr lang="en-US" altLang="en-US" sz="2800" dirty="0">
              <a:solidFill>
                <a:srgbClr val="431800"/>
              </a:solidFill>
            </a:endParaRPr>
          </a:p>
          <a:p>
            <a:pPr>
              <a:defRPr/>
            </a:pPr>
            <a:endParaRPr lang="en-US" dirty="0"/>
          </a:p>
        </p:txBody>
      </p:sp>
      <p:pic>
        <p:nvPicPr>
          <p:cNvPr id="8196" name="Picture 3">
            <a:extLst>
              <a:ext uri="{FF2B5EF4-FFF2-40B4-BE49-F238E27FC236}">
                <a16:creationId xmlns:a16="http://schemas.microsoft.com/office/drawing/2014/main" id="{6BAAEB67-FCDD-887E-2484-567A49197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0"/>
            <a:ext cx="54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C2FA2A33-BD8A-4E7D-EBAD-F92D75AB27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4775"/>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4CAD9CC-140C-B52B-E1FA-994756D6348E}"/>
              </a:ext>
            </a:extLst>
          </p:cNvPr>
          <p:cNvSpPr>
            <a:spLocks noGrp="1"/>
          </p:cNvSpPr>
          <p:nvPr>
            <p:ph type="title"/>
          </p:nvPr>
        </p:nvSpPr>
        <p:spPr/>
        <p:txBody>
          <a:bodyPr/>
          <a:lstStyle/>
          <a:p>
            <a:endParaRPr lang="en-US" altLang="en-US" dirty="0"/>
          </a:p>
        </p:txBody>
      </p:sp>
      <p:sp>
        <p:nvSpPr>
          <p:cNvPr id="3" name="Content Placeholder 2">
            <a:extLst>
              <a:ext uri="{FF2B5EF4-FFF2-40B4-BE49-F238E27FC236}">
                <a16:creationId xmlns:a16="http://schemas.microsoft.com/office/drawing/2014/main" id="{7C4FE720-2D2B-2630-E3E5-ABDA8E75E6EB}"/>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solidFill>
                  <a:srgbClr val="431800"/>
                </a:solidFill>
              </a:rPr>
              <a:t>Lake </a:t>
            </a:r>
            <a:r>
              <a:rPr lang="en-US" altLang="en-US" dirty="0" err="1">
                <a:solidFill>
                  <a:srgbClr val="431800"/>
                </a:solidFill>
              </a:rPr>
              <a:t>Issaqueena</a:t>
            </a:r>
            <a:r>
              <a:rPr lang="en-US" altLang="en-US" dirty="0">
                <a:solidFill>
                  <a:srgbClr val="431800"/>
                </a:solidFill>
              </a:rPr>
              <a:t> Bombing Range</a:t>
            </a:r>
          </a:p>
          <a:p>
            <a:pPr marL="0" indent="0" eaLnBrk="1" hangingPunct="1">
              <a:buFont typeface="Arial" panose="020B0604020202020204" pitchFamily="34" charset="0"/>
              <a:buNone/>
              <a:defRPr/>
            </a:pPr>
            <a:r>
              <a:rPr lang="en-US" altLang="en-US" sz="2000" dirty="0">
                <a:solidFill>
                  <a:srgbClr val="431800"/>
                </a:solidFill>
              </a:rPr>
              <a:t>This approximately 4100-acre site near Six Mile was acquired by the War Department from the Clemson Agricultural College under an occupation permit in 1942. The range was used for medium altitude and skip bombing exercises and officially closed in September 1945 and declared a Formerly Used Defense Site (FUDS) on December 17, 1945. The former range was composed of two main Munitions Response Sites (MRS) – The Practice Bombing Range MRS and the Skip Bombing Target MRS along with a potential 3</a:t>
            </a:r>
            <a:r>
              <a:rPr lang="en-US" altLang="en-US" sz="2000" baseline="30000" dirty="0">
                <a:solidFill>
                  <a:srgbClr val="431800"/>
                </a:solidFill>
              </a:rPr>
              <a:t>rd</a:t>
            </a:r>
            <a:r>
              <a:rPr lang="en-US" altLang="en-US" sz="2000" dirty="0">
                <a:solidFill>
                  <a:srgbClr val="431800"/>
                </a:solidFill>
              </a:rPr>
              <a:t> Target MRS to the North. The Practice Range and skip Target MRS are located within the Clemson University Experimental Forest. The Potential Target MRS is located on land owned by Crescent Properties and Duke Energy.</a:t>
            </a:r>
            <a:endParaRPr lang="en-US" altLang="en-US" sz="2800" dirty="0">
              <a:solidFill>
                <a:srgbClr val="431800"/>
              </a:solidFill>
            </a:endParaRPr>
          </a:p>
          <a:p>
            <a:pPr>
              <a:defRPr/>
            </a:pPr>
            <a:endParaRPr lang="en-US" dirty="0"/>
          </a:p>
        </p:txBody>
      </p:sp>
      <p:pic>
        <p:nvPicPr>
          <p:cNvPr id="9220" name="Picture 3">
            <a:extLst>
              <a:ext uri="{FF2B5EF4-FFF2-40B4-BE49-F238E27FC236}">
                <a16:creationId xmlns:a16="http://schemas.microsoft.com/office/drawing/2014/main" id="{6B0A4EAB-3237-4FA5-1AAB-1AD2E0190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0"/>
            <a:ext cx="54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a:extLst>
              <a:ext uri="{FF2B5EF4-FFF2-40B4-BE49-F238E27FC236}">
                <a16:creationId xmlns:a16="http://schemas.microsoft.com/office/drawing/2014/main" id="{7240B601-5A2D-6DEC-0FA6-09196F7AB2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4775"/>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B423AED-E167-E00A-66F3-1FE021B81B7D}"/>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0243" name="Subtitle 2">
            <a:extLst>
              <a:ext uri="{FF2B5EF4-FFF2-40B4-BE49-F238E27FC236}">
                <a16:creationId xmlns:a16="http://schemas.microsoft.com/office/drawing/2014/main" id="{6F8CB560-6FB4-F537-E8E0-FC1BA95C144E}"/>
              </a:ext>
            </a:extLst>
          </p:cNvPr>
          <p:cNvSpPr>
            <a:spLocks noGrp="1"/>
          </p:cNvSpPr>
          <p:nvPr>
            <p:ph type="subTitle" idx="1"/>
          </p:nvPr>
        </p:nvSpPr>
        <p:spPr>
          <a:xfrm>
            <a:off x="474663" y="1819275"/>
            <a:ext cx="7796212" cy="4525963"/>
          </a:xfrm>
        </p:spPr>
        <p:txBody>
          <a:bodyPr/>
          <a:lstStyle/>
          <a:p>
            <a:pPr algn="l" eaLnBrk="1" hangingPunct="1"/>
            <a:r>
              <a:rPr lang="en-US" altLang="en-US" sz="2400" dirty="0">
                <a:solidFill>
                  <a:srgbClr val="431800"/>
                </a:solidFill>
                <a:ea typeface="MS PGothic"/>
              </a:rPr>
              <a:t>   	Combined with recognizing its past, Six Mile looks to the future with a </a:t>
            </a:r>
            <a:r>
              <a:rPr lang="en-US" altLang="en-US" sz="2400" b="1" dirty="0">
                <a:solidFill>
                  <a:srgbClr val="431800"/>
                </a:solidFill>
                <a:ea typeface="MS PGothic"/>
              </a:rPr>
              <a:t>PROGRESSIVE</a:t>
            </a:r>
            <a:r>
              <a:rPr lang="en-US" altLang="en-US" sz="2400" dirty="0">
                <a:solidFill>
                  <a:srgbClr val="431800"/>
                </a:solidFill>
                <a:ea typeface="MS PGothic"/>
              </a:rPr>
              <a:t> Comprehensive Plan that </a:t>
            </a:r>
            <a:r>
              <a:rPr lang="en-US" altLang="en-US" sz="2400" b="1" dirty="0">
                <a:solidFill>
                  <a:srgbClr val="431800"/>
                </a:solidFill>
                <a:ea typeface="MS PGothic"/>
              </a:rPr>
              <a:t>PROMOTES AND RECOGNIZES GREENSPACE IN A COMMUNITY ORIENTED FAMILY SETTING. </a:t>
            </a:r>
            <a:endParaRPr lang="en-US" altLang="en-US" sz="2400" b="1">
              <a:solidFill>
                <a:srgbClr val="431800"/>
              </a:solidFill>
            </a:endParaRPr>
          </a:p>
          <a:p>
            <a:pPr algn="l" eaLnBrk="1" hangingPunct="1"/>
            <a:r>
              <a:rPr lang="en-US" altLang="en-US" sz="2400" dirty="0">
                <a:solidFill>
                  <a:srgbClr val="431800"/>
                </a:solidFill>
                <a:ea typeface="MS PGothic"/>
              </a:rPr>
              <a:t>   	The area encompasses some of the top rated schools in the area (Six Mile Elementary, Edwards Middle and D.W. Daniel High Schools) in addition to one of the finest recreation facilities and programs in the area.</a:t>
            </a:r>
          </a:p>
        </p:txBody>
      </p:sp>
      <p:sp>
        <p:nvSpPr>
          <p:cNvPr id="10244" name="TextBox 3">
            <a:extLst>
              <a:ext uri="{FF2B5EF4-FFF2-40B4-BE49-F238E27FC236}">
                <a16:creationId xmlns:a16="http://schemas.microsoft.com/office/drawing/2014/main" id="{88E7FA56-5319-AEC5-6F74-9102FA109124}"/>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0245" name="TextBox 3">
            <a:extLst>
              <a:ext uri="{FF2B5EF4-FFF2-40B4-BE49-F238E27FC236}">
                <a16:creationId xmlns:a16="http://schemas.microsoft.com/office/drawing/2014/main" id="{30B1039E-AFE1-F1C6-0CB2-384BC59EEC0D}"/>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0246" name="Picture 6">
            <a:extLst>
              <a:ext uri="{FF2B5EF4-FFF2-40B4-BE49-F238E27FC236}">
                <a16:creationId xmlns:a16="http://schemas.microsoft.com/office/drawing/2014/main" id="{DA4893A1-6D3C-C912-1BF8-61FD981C41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74AF16D-AAED-5406-59AD-10C39B5E4D60}"/>
              </a:ext>
            </a:extLst>
          </p:cNvPr>
          <p:cNvSpPr>
            <a:spLocks noGrp="1"/>
          </p:cNvSpPr>
          <p:nvPr>
            <p:ph type="ctrTitle"/>
          </p:nvPr>
        </p:nvSpPr>
        <p:spPr>
          <a:xfrm>
            <a:off x="474663" y="0"/>
            <a:ext cx="7796212" cy="1470025"/>
          </a:xfrm>
        </p:spPr>
        <p:txBody>
          <a:bodyPr/>
          <a:lstStyle/>
          <a:p>
            <a:pPr eaLnBrk="1" hangingPunct="1"/>
            <a:endParaRPr lang="en-US" altLang="en-US" dirty="0">
              <a:solidFill>
                <a:srgbClr val="431800"/>
              </a:solidFill>
            </a:endParaRPr>
          </a:p>
        </p:txBody>
      </p:sp>
      <p:sp>
        <p:nvSpPr>
          <p:cNvPr id="11267" name="Subtitle 2">
            <a:extLst>
              <a:ext uri="{FF2B5EF4-FFF2-40B4-BE49-F238E27FC236}">
                <a16:creationId xmlns:a16="http://schemas.microsoft.com/office/drawing/2014/main" id="{BCED8A48-C68E-C40B-F4BE-0BAD1376A990}"/>
              </a:ext>
            </a:extLst>
          </p:cNvPr>
          <p:cNvSpPr>
            <a:spLocks noGrp="1"/>
          </p:cNvSpPr>
          <p:nvPr>
            <p:ph type="subTitle" idx="1"/>
          </p:nvPr>
        </p:nvSpPr>
        <p:spPr>
          <a:xfrm>
            <a:off x="495300" y="1633538"/>
            <a:ext cx="7894638" cy="4659312"/>
          </a:xfrm>
        </p:spPr>
        <p:txBody>
          <a:bodyPr/>
          <a:lstStyle/>
          <a:p>
            <a:pPr algn="l" eaLnBrk="1" hangingPunct="1"/>
            <a:r>
              <a:rPr lang="en-US" altLang="en-US" sz="2200" dirty="0">
                <a:solidFill>
                  <a:srgbClr val="431800"/>
                </a:solidFill>
              </a:rPr>
              <a:t>   	</a:t>
            </a:r>
            <a:r>
              <a:rPr lang="en-US" altLang="en-US" sz="2000" dirty="0">
                <a:solidFill>
                  <a:srgbClr val="431800"/>
                </a:solidFill>
              </a:rPr>
              <a:t>The achievements of Six Mile, recent and future, are not exclusive of its ties to the past. The town has always had a history of residents pulling together to accomplish needed goals.  Be it in times past, residents pulling together to contribute personal funds and guaranteed loans for a water system and fire department in the 1960’s and 1970’s, to donate materials and labor to build a downtown church and potentially a hospital on top of Six Mile Mountain in the 1930’s and 1940’</a:t>
            </a:r>
            <a:r>
              <a:rPr lang="en-US" altLang="ja-JP" sz="2000" dirty="0">
                <a:solidFill>
                  <a:srgbClr val="431800"/>
                </a:solidFill>
              </a:rPr>
              <a:t>s (which would have been completed if not for the untimely death of Dr. David E. Peek), to rebuild the town after a devastating tornado in the 1920</a:t>
            </a:r>
            <a:r>
              <a:rPr lang="en-US" altLang="en-US" sz="2000" dirty="0">
                <a:solidFill>
                  <a:srgbClr val="431800"/>
                </a:solidFill>
              </a:rPr>
              <a:t>’</a:t>
            </a:r>
            <a:r>
              <a:rPr lang="en-US" altLang="ja-JP" sz="2000" dirty="0">
                <a:solidFill>
                  <a:srgbClr val="431800"/>
                </a:solidFill>
              </a:rPr>
              <a:t>s, to </a:t>
            </a:r>
            <a:r>
              <a:rPr lang="en-US" altLang="en-US" sz="2000" dirty="0">
                <a:solidFill>
                  <a:srgbClr val="431800"/>
                </a:solidFill>
              </a:rPr>
              <a:t>“</a:t>
            </a:r>
            <a:r>
              <a:rPr lang="en-US" altLang="ja-JP" sz="2000" dirty="0">
                <a:solidFill>
                  <a:srgbClr val="431800"/>
                </a:solidFill>
              </a:rPr>
              <a:t>rolling up their sleeves</a:t>
            </a:r>
            <a:r>
              <a:rPr lang="en-US" altLang="en-US" sz="2000" dirty="0">
                <a:solidFill>
                  <a:srgbClr val="431800"/>
                </a:solidFill>
              </a:rPr>
              <a:t>”</a:t>
            </a:r>
            <a:r>
              <a:rPr lang="en-US" altLang="ja-JP" sz="2000" dirty="0">
                <a:solidFill>
                  <a:srgbClr val="431800"/>
                </a:solidFill>
              </a:rPr>
              <a:t> in 2014 and gut an historic downtown bank building to bring about the return of banking to Downtown Six Mile – in all these examples, we see  the people of Six Mile pull together in whatever way needed whenever. Today’s Six Mile thinks on that same volunteer spirit!</a:t>
            </a:r>
          </a:p>
          <a:p>
            <a:pPr algn="l" eaLnBrk="1" hangingPunct="1"/>
            <a:endParaRPr lang="en-US" altLang="en-US" sz="2400" dirty="0">
              <a:solidFill>
                <a:srgbClr val="431800"/>
              </a:solidFill>
            </a:endParaRPr>
          </a:p>
          <a:p>
            <a:pPr eaLnBrk="1" hangingPunct="1"/>
            <a:br>
              <a:rPr lang="en-US" altLang="en-US" sz="2800" dirty="0">
                <a:solidFill>
                  <a:srgbClr val="431800"/>
                </a:solidFill>
              </a:rPr>
            </a:br>
            <a:endParaRPr lang="en-US" altLang="en-US" sz="2800" dirty="0">
              <a:solidFill>
                <a:srgbClr val="431800"/>
              </a:solidFill>
            </a:endParaRPr>
          </a:p>
        </p:txBody>
      </p:sp>
      <p:sp>
        <p:nvSpPr>
          <p:cNvPr id="11268" name="TextBox 3">
            <a:extLst>
              <a:ext uri="{FF2B5EF4-FFF2-40B4-BE49-F238E27FC236}">
                <a16:creationId xmlns:a16="http://schemas.microsoft.com/office/drawing/2014/main" id="{103EE06B-8BDE-4E02-DE90-CAD249CD8403}"/>
              </a:ext>
            </a:extLst>
          </p:cNvPr>
          <p:cNvSpPr txBox="1">
            <a:spLocks noChangeArrowheads="1"/>
          </p:cNvSpPr>
          <p:nvPr/>
        </p:nvSpPr>
        <p:spPr bwMode="auto">
          <a:xfrm>
            <a:off x="8689975" y="-163513"/>
            <a:ext cx="454025" cy="7016751"/>
          </a:xfrm>
          <a:prstGeom prst="rect">
            <a:avLst/>
          </a:prstGeom>
          <a:solidFill>
            <a:srgbClr val="076F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1269" name="TextBox 3">
            <a:extLst>
              <a:ext uri="{FF2B5EF4-FFF2-40B4-BE49-F238E27FC236}">
                <a16:creationId xmlns:a16="http://schemas.microsoft.com/office/drawing/2014/main" id="{EE433F93-DEED-38EE-A9FB-40328BA1CD5B}"/>
              </a:ext>
            </a:extLst>
          </p:cNvPr>
          <p:cNvSpPr txBox="1">
            <a:spLocks noChangeArrowheads="1"/>
          </p:cNvSpPr>
          <p:nvPr/>
        </p:nvSpPr>
        <p:spPr bwMode="auto">
          <a:xfrm>
            <a:off x="8689975" y="-104775"/>
            <a:ext cx="557213" cy="7016750"/>
          </a:xfrm>
          <a:prstGeom prst="rect">
            <a:avLst/>
          </a:prstGeom>
          <a:solidFill>
            <a:srgbClr val="0342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11270" name="Picture 6">
            <a:extLst>
              <a:ext uri="{FF2B5EF4-FFF2-40B4-BE49-F238E27FC236}">
                <a16:creationId xmlns:a16="http://schemas.microsoft.com/office/drawing/2014/main" id="{495D017E-5D69-2EC4-C8AB-20B84D94AE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0813"/>
            <a:ext cx="1587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1096</TotalTime>
  <Words>1199</Words>
  <Application>Microsoft Office PowerPoint</Application>
  <PresentationFormat>On-screen Show (4:3)</PresentationFormat>
  <Paragraphs>421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Britannic Bold</vt:lpstr>
      <vt:lpstr>Brush Script MT</vt:lpstr>
      <vt:lpstr>Calibri</vt:lpstr>
      <vt:lpstr>Office Theme</vt:lpstr>
      <vt:lpstr>Six Mile, S.C. History</vt:lpstr>
      <vt:lpstr>Six Mile History</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 Williamston”</dc:title>
  <dc:subject/>
  <dc:creator>Paula Appling</dc:creator>
  <cp:keywords/>
  <dc:description/>
  <cp:lastModifiedBy>Kaitlyn Hall</cp:lastModifiedBy>
  <cp:revision>158</cp:revision>
  <cp:lastPrinted>2023-09-25T14:12:38Z</cp:lastPrinted>
  <dcterms:created xsi:type="dcterms:W3CDTF">2015-04-04T14:40:27Z</dcterms:created>
  <dcterms:modified xsi:type="dcterms:W3CDTF">2023-12-15T17:35:42Z</dcterms:modified>
  <cp:category/>
</cp:coreProperties>
</file>